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56" r:id="rId2"/>
    <p:sldId id="342" r:id="rId3"/>
    <p:sldId id="259" r:id="rId4"/>
    <p:sldId id="258" r:id="rId5"/>
    <p:sldId id="260" r:id="rId6"/>
    <p:sldId id="261" r:id="rId7"/>
    <p:sldId id="262" r:id="rId8"/>
    <p:sldId id="339" r:id="rId9"/>
    <p:sldId id="340" r:id="rId10"/>
    <p:sldId id="341" r:id="rId11"/>
    <p:sldId id="263"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B8CF"/>
    <a:srgbClr val="48D8A1"/>
    <a:srgbClr val="6FEC3D"/>
    <a:srgbClr val="ED7D31"/>
    <a:srgbClr val="347C6A"/>
    <a:srgbClr val="A7F30E"/>
    <a:srgbClr val="288476"/>
    <a:srgbClr val="FFC000"/>
    <a:srgbClr val="EB64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19"/>
    <p:restoredTop sz="67560"/>
  </p:normalViewPr>
  <p:slideViewPr>
    <p:cSldViewPr snapToGrid="0" snapToObjects="1">
      <p:cViewPr>
        <p:scale>
          <a:sx n="83" d="100"/>
          <a:sy n="83" d="100"/>
        </p:scale>
        <p:origin x="1208" y="248"/>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83" d="100"/>
          <a:sy n="83" d="100"/>
        </p:scale>
        <p:origin x="399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D:\Mucoviscidose\ExPaParM-ACTION\R&#233;unions\2024%2004%2004\Graphique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D:\Mucoviscidose\ExPaParM-ACTION\R&#233;unions\2024%2004%2004\Graphique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Mucoviscidose\ExPaParM-ACTION\R&#233;unions\2024%2004%2004\Graphiques_L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714285714285716"/>
          <c:y val="6.2388700403681351E-2"/>
          <c:w val="0.67142857142857137"/>
          <c:h val="0.82420433556916495"/>
        </c:manualLayout>
      </c:layout>
      <c:barChart>
        <c:barDir val="bar"/>
        <c:grouping val="clustered"/>
        <c:varyColors val="0"/>
        <c:ser>
          <c:idx val="0"/>
          <c:order val="0"/>
          <c:tx>
            <c:strRef>
              <c:f>'Thèmes ETP 3'!$B$2</c:f>
              <c:strCache>
                <c:ptCount val="1"/>
                <c:pt idx="0">
                  <c:v>Fibrose pulmonaire</c:v>
                </c:pt>
              </c:strCache>
            </c:strRef>
          </c:tx>
          <c:spPr>
            <a:solidFill>
              <a:srgbClr val="00B050"/>
            </a:solidFill>
            <a:ln w="25400">
              <a:noFill/>
            </a:ln>
          </c:spPr>
          <c:invertIfNegative val="0"/>
          <c:cat>
            <c:strRef>
              <c:f>'Thèmes ETP 3'!$A$3:$A$20</c:f>
              <c:strCache>
                <c:ptCount val="18"/>
                <c:pt idx="0">
                  <c:v>❺ Procréation en post-greffe</c:v>
                </c:pt>
                <c:pt idx="1">
                  <c:v>❹ Sexualité et contraception</c:v>
                </c:pt>
                <c:pt idx="2">
                  <c:v>❸ Vie professionnelle</c:v>
                </c:pt>
                <c:pt idx="3">
                  <c:v>❷ Diabète</c:v>
                </c:pt>
                <c:pt idx="4">
                  <c:v>❶ Voyage</c:v>
                </c:pt>
                <c:pt idx="5">
                  <c:v>Sortie / Vie sociale</c:v>
                </c:pt>
                <c:pt idx="6">
                  <c:v>Situation d'urgence et conduite à tenir</c:v>
                </c:pt>
                <c:pt idx="7">
                  <c:v>Préparation à la sortie de l'hôpital</c:v>
                </c:pt>
                <c:pt idx="8">
                  <c:v>Conduite à tenir en cas de symptôme</c:v>
                </c:pt>
                <c:pt idx="9">
                  <c:v>Risques infectieux environnementaux</c:v>
                </c:pt>
                <c:pt idx="10">
                  <c:v>Surveillance des bilans sanguins</c:v>
                </c:pt>
                <c:pt idx="11">
                  <c:v>Risque infectieux</c:v>
                </c:pt>
                <c:pt idx="12">
                  <c:v>Hygiène de vie</c:v>
                </c:pt>
                <c:pt idx="13">
                  <c:v>⑤ Traitement anti-rejet</c:v>
                </c:pt>
                <c:pt idx="14">
                  <c:v>④ Nutrition</c:v>
                </c:pt>
                <c:pt idx="15">
                  <c:v>③ Activité physique</c:v>
                </c:pt>
                <c:pt idx="16">
                  <c:v>② Risque de l'exposition solaire</c:v>
                </c:pt>
                <c:pt idx="17">
                  <c:v>① Gestion des traitements</c:v>
                </c:pt>
              </c:strCache>
            </c:strRef>
          </c:cat>
          <c:val>
            <c:numRef>
              <c:f>'Thèmes ETP 3'!$B$3:$B$20</c:f>
              <c:numCache>
                <c:formatCode>0.0</c:formatCode>
                <c:ptCount val="18"/>
                <c:pt idx="0">
                  <c:v>1.4</c:v>
                </c:pt>
                <c:pt idx="1">
                  <c:v>1.4</c:v>
                </c:pt>
                <c:pt idx="2">
                  <c:v>4.3</c:v>
                </c:pt>
                <c:pt idx="3">
                  <c:v>2.9</c:v>
                </c:pt>
                <c:pt idx="4">
                  <c:v>2.9</c:v>
                </c:pt>
                <c:pt idx="5">
                  <c:v>2.9</c:v>
                </c:pt>
                <c:pt idx="6">
                  <c:v>4.3</c:v>
                </c:pt>
                <c:pt idx="7">
                  <c:v>4.3</c:v>
                </c:pt>
                <c:pt idx="8">
                  <c:v>8.6</c:v>
                </c:pt>
                <c:pt idx="9">
                  <c:v>4.3</c:v>
                </c:pt>
                <c:pt idx="10">
                  <c:v>7.1</c:v>
                </c:pt>
                <c:pt idx="11">
                  <c:v>10</c:v>
                </c:pt>
                <c:pt idx="12">
                  <c:v>5.7</c:v>
                </c:pt>
                <c:pt idx="13">
                  <c:v>10</c:v>
                </c:pt>
                <c:pt idx="14">
                  <c:v>5.7</c:v>
                </c:pt>
                <c:pt idx="15">
                  <c:v>5.7</c:v>
                </c:pt>
                <c:pt idx="16">
                  <c:v>10</c:v>
                </c:pt>
                <c:pt idx="17">
                  <c:v>8.6</c:v>
                </c:pt>
              </c:numCache>
            </c:numRef>
          </c:val>
          <c:extLst>
            <c:ext xmlns:c16="http://schemas.microsoft.com/office/drawing/2014/chart" uri="{C3380CC4-5D6E-409C-BE32-E72D297353CC}">
              <c16:uniqueId val="{00000000-1658-46AF-A8B5-A107FF4B33D3}"/>
            </c:ext>
          </c:extLst>
        </c:ser>
        <c:ser>
          <c:idx val="1"/>
          <c:order val="1"/>
          <c:tx>
            <c:strRef>
              <c:f>'Thèmes ETP 3'!$C$2</c:f>
              <c:strCache>
                <c:ptCount val="1"/>
                <c:pt idx="0">
                  <c:v>Mucoviscidose</c:v>
                </c:pt>
              </c:strCache>
            </c:strRef>
          </c:tx>
          <c:spPr>
            <a:solidFill>
              <a:schemeClr val="accent2"/>
            </a:solidFill>
            <a:ln w="25400">
              <a:noFill/>
            </a:ln>
          </c:spPr>
          <c:invertIfNegative val="0"/>
          <c:cat>
            <c:strRef>
              <c:f>'Thèmes ETP 3'!$A$3:$A$20</c:f>
              <c:strCache>
                <c:ptCount val="18"/>
                <c:pt idx="0">
                  <c:v>❺ Procréation en post-greffe</c:v>
                </c:pt>
                <c:pt idx="1">
                  <c:v>❹ Sexualité et contraception</c:v>
                </c:pt>
                <c:pt idx="2">
                  <c:v>❸ Vie professionnelle</c:v>
                </c:pt>
                <c:pt idx="3">
                  <c:v>❷ Diabète</c:v>
                </c:pt>
                <c:pt idx="4">
                  <c:v>❶ Voyage</c:v>
                </c:pt>
                <c:pt idx="5">
                  <c:v>Sortie / Vie sociale</c:v>
                </c:pt>
                <c:pt idx="6">
                  <c:v>Situation d'urgence et conduite à tenir</c:v>
                </c:pt>
                <c:pt idx="7">
                  <c:v>Préparation à la sortie de l'hôpital</c:v>
                </c:pt>
                <c:pt idx="8">
                  <c:v>Conduite à tenir en cas de symptôme</c:v>
                </c:pt>
                <c:pt idx="9">
                  <c:v>Risques infectieux environnementaux</c:v>
                </c:pt>
                <c:pt idx="10">
                  <c:v>Surveillance des bilans sanguins</c:v>
                </c:pt>
                <c:pt idx="11">
                  <c:v>Risque infectieux</c:v>
                </c:pt>
                <c:pt idx="12">
                  <c:v>Hygiène de vie</c:v>
                </c:pt>
                <c:pt idx="13">
                  <c:v>⑤ Traitement anti-rejet</c:v>
                </c:pt>
                <c:pt idx="14">
                  <c:v>④ Nutrition</c:v>
                </c:pt>
                <c:pt idx="15">
                  <c:v>③ Activité physique</c:v>
                </c:pt>
                <c:pt idx="16">
                  <c:v>② Risque de l'exposition solaire</c:v>
                </c:pt>
                <c:pt idx="17">
                  <c:v>① Gestion des traitements</c:v>
                </c:pt>
              </c:strCache>
            </c:strRef>
          </c:cat>
          <c:val>
            <c:numRef>
              <c:f>'Thèmes ETP 3'!$C$3:$C$20</c:f>
              <c:numCache>
                <c:formatCode>0.0</c:formatCode>
                <c:ptCount val="18"/>
                <c:pt idx="0">
                  <c:v>1.7</c:v>
                </c:pt>
                <c:pt idx="1">
                  <c:v>0.8</c:v>
                </c:pt>
                <c:pt idx="2">
                  <c:v>2.5</c:v>
                </c:pt>
                <c:pt idx="3">
                  <c:v>5</c:v>
                </c:pt>
                <c:pt idx="4">
                  <c:v>1.7</c:v>
                </c:pt>
                <c:pt idx="5">
                  <c:v>3.3</c:v>
                </c:pt>
                <c:pt idx="6">
                  <c:v>6.7</c:v>
                </c:pt>
                <c:pt idx="7">
                  <c:v>4.2</c:v>
                </c:pt>
                <c:pt idx="8">
                  <c:v>7.5</c:v>
                </c:pt>
                <c:pt idx="9">
                  <c:v>5.8</c:v>
                </c:pt>
                <c:pt idx="10">
                  <c:v>4.2</c:v>
                </c:pt>
                <c:pt idx="11">
                  <c:v>5.8</c:v>
                </c:pt>
                <c:pt idx="12">
                  <c:v>5</c:v>
                </c:pt>
                <c:pt idx="13">
                  <c:v>7.5</c:v>
                </c:pt>
                <c:pt idx="14">
                  <c:v>6.7</c:v>
                </c:pt>
                <c:pt idx="15">
                  <c:v>6.7</c:v>
                </c:pt>
                <c:pt idx="16">
                  <c:v>7.5</c:v>
                </c:pt>
                <c:pt idx="17">
                  <c:v>7.5</c:v>
                </c:pt>
              </c:numCache>
            </c:numRef>
          </c:val>
          <c:extLst>
            <c:ext xmlns:c16="http://schemas.microsoft.com/office/drawing/2014/chart" uri="{C3380CC4-5D6E-409C-BE32-E72D297353CC}">
              <c16:uniqueId val="{00000001-1658-46AF-A8B5-A107FF4B33D3}"/>
            </c:ext>
          </c:extLst>
        </c:ser>
        <c:ser>
          <c:idx val="2"/>
          <c:order val="2"/>
          <c:tx>
            <c:strRef>
              <c:f>'Thèmes ETP 3'!$D$2</c:f>
              <c:strCache>
                <c:ptCount val="1"/>
                <c:pt idx="0">
                  <c:v>Emphysème/BPCO</c:v>
                </c:pt>
              </c:strCache>
            </c:strRef>
          </c:tx>
          <c:spPr>
            <a:solidFill>
              <a:schemeClr val="accent1"/>
            </a:solidFill>
          </c:spPr>
          <c:invertIfNegative val="0"/>
          <c:cat>
            <c:strRef>
              <c:f>'Thèmes ETP 3'!$A$3:$A$20</c:f>
              <c:strCache>
                <c:ptCount val="18"/>
                <c:pt idx="0">
                  <c:v>❺ Procréation en post-greffe</c:v>
                </c:pt>
                <c:pt idx="1">
                  <c:v>❹ Sexualité et contraception</c:v>
                </c:pt>
                <c:pt idx="2">
                  <c:v>❸ Vie professionnelle</c:v>
                </c:pt>
                <c:pt idx="3">
                  <c:v>❷ Diabète</c:v>
                </c:pt>
                <c:pt idx="4">
                  <c:v>❶ Voyage</c:v>
                </c:pt>
                <c:pt idx="5">
                  <c:v>Sortie / Vie sociale</c:v>
                </c:pt>
                <c:pt idx="6">
                  <c:v>Situation d'urgence et conduite à tenir</c:v>
                </c:pt>
                <c:pt idx="7">
                  <c:v>Préparation à la sortie de l'hôpital</c:v>
                </c:pt>
                <c:pt idx="8">
                  <c:v>Conduite à tenir en cas de symptôme</c:v>
                </c:pt>
                <c:pt idx="9">
                  <c:v>Risques infectieux environnementaux</c:v>
                </c:pt>
                <c:pt idx="10">
                  <c:v>Surveillance des bilans sanguins</c:v>
                </c:pt>
                <c:pt idx="11">
                  <c:v>Risque infectieux</c:v>
                </c:pt>
                <c:pt idx="12">
                  <c:v>Hygiène de vie</c:v>
                </c:pt>
                <c:pt idx="13">
                  <c:v>⑤ Traitement anti-rejet</c:v>
                </c:pt>
                <c:pt idx="14">
                  <c:v>④ Nutrition</c:v>
                </c:pt>
                <c:pt idx="15">
                  <c:v>③ Activité physique</c:v>
                </c:pt>
                <c:pt idx="16">
                  <c:v>② Risque de l'exposition solaire</c:v>
                </c:pt>
                <c:pt idx="17">
                  <c:v>① Gestion des traitements</c:v>
                </c:pt>
              </c:strCache>
            </c:strRef>
          </c:cat>
          <c:val>
            <c:numRef>
              <c:f>'Thèmes ETP 3'!$D$3:$D$20</c:f>
              <c:numCache>
                <c:formatCode>0.0</c:formatCode>
                <c:ptCount val="18"/>
                <c:pt idx="0">
                  <c:v>1.5</c:v>
                </c:pt>
                <c:pt idx="1">
                  <c:v>1.5</c:v>
                </c:pt>
                <c:pt idx="2">
                  <c:v>2</c:v>
                </c:pt>
                <c:pt idx="3">
                  <c:v>2.7</c:v>
                </c:pt>
                <c:pt idx="4">
                  <c:v>3.9</c:v>
                </c:pt>
                <c:pt idx="5">
                  <c:v>5.4</c:v>
                </c:pt>
                <c:pt idx="6">
                  <c:v>5.6</c:v>
                </c:pt>
                <c:pt idx="7">
                  <c:v>6.1</c:v>
                </c:pt>
                <c:pt idx="8">
                  <c:v>7.1</c:v>
                </c:pt>
                <c:pt idx="9">
                  <c:v>7.8</c:v>
                </c:pt>
                <c:pt idx="10">
                  <c:v>7.8</c:v>
                </c:pt>
                <c:pt idx="11">
                  <c:v>8.3000000000000007</c:v>
                </c:pt>
                <c:pt idx="12">
                  <c:v>8.3000000000000007</c:v>
                </c:pt>
                <c:pt idx="13">
                  <c:v>8.5</c:v>
                </c:pt>
                <c:pt idx="14">
                  <c:v>8.5</c:v>
                </c:pt>
                <c:pt idx="15">
                  <c:v>9</c:v>
                </c:pt>
                <c:pt idx="16">
                  <c:v>9.3000000000000007</c:v>
                </c:pt>
                <c:pt idx="17">
                  <c:v>9.3000000000000007</c:v>
                </c:pt>
              </c:numCache>
            </c:numRef>
          </c:val>
          <c:extLst>
            <c:ext xmlns:c16="http://schemas.microsoft.com/office/drawing/2014/chart" uri="{C3380CC4-5D6E-409C-BE32-E72D297353CC}">
              <c16:uniqueId val="{00000002-1658-46AF-A8B5-A107FF4B33D3}"/>
            </c:ext>
          </c:extLst>
        </c:ser>
        <c:dLbls>
          <c:showLegendKey val="0"/>
          <c:showVal val="0"/>
          <c:showCatName val="0"/>
          <c:showSerName val="0"/>
          <c:showPercent val="0"/>
          <c:showBubbleSize val="0"/>
        </c:dLbls>
        <c:gapWidth val="150"/>
        <c:overlap val="-30"/>
        <c:axId val="371481480"/>
        <c:axId val="1"/>
      </c:barChart>
      <c:catAx>
        <c:axId val="371481480"/>
        <c:scaling>
          <c:orientation val="minMax"/>
        </c:scaling>
        <c:delete val="0"/>
        <c:axPos val="l"/>
        <c:numFmt formatCode="General" sourceLinked="1"/>
        <c:majorTickMark val="out"/>
        <c:minorTickMark val="none"/>
        <c:tickLblPos val="nextTo"/>
        <c:spPr>
          <a:ln w="12700">
            <a:solidFill>
              <a:srgbClr val="000000"/>
            </a:solidFill>
            <a:prstDash val="solid"/>
          </a:ln>
        </c:spPr>
        <c:txPr>
          <a:bodyPr rot="0" vert="horz"/>
          <a:lstStyle/>
          <a:p>
            <a:pPr>
              <a:defRPr sz="1200">
                <a:latin typeface="Calibri" panose="020F0502020204030204" pitchFamily="34" charset="0"/>
                <a:cs typeface="Calibri" panose="020F0502020204030204" pitchFamily="34" charset="0"/>
              </a:defRPr>
            </a:pPr>
            <a:endParaRPr lang="fr-FR"/>
          </a:p>
        </c:txPr>
        <c:crossAx val="1"/>
        <c:crosses val="autoZero"/>
        <c:auto val="1"/>
        <c:lblAlgn val="ctr"/>
        <c:lblOffset val="100"/>
        <c:tickLblSkip val="1"/>
        <c:tickMarkSkip val="1"/>
        <c:noMultiLvlLbl val="0"/>
      </c:catAx>
      <c:valAx>
        <c:axId val="1"/>
        <c:scaling>
          <c:orientation val="minMax"/>
          <c:max val="10"/>
          <c:min val="0"/>
        </c:scaling>
        <c:delete val="0"/>
        <c:axPos val="b"/>
        <c:majorGridlines>
          <c:spPr>
            <a:ln w="9525">
              <a:solidFill>
                <a:schemeClr val="bg1">
                  <a:lumMod val="85000"/>
                </a:schemeClr>
              </a:solidFill>
            </a:ln>
          </c:spPr>
        </c:majorGridlines>
        <c:numFmt formatCode="0" sourceLinked="0"/>
        <c:majorTickMark val="out"/>
        <c:minorTickMark val="none"/>
        <c:tickLblPos val="nextTo"/>
        <c:spPr>
          <a:ln w="12700">
            <a:solidFill>
              <a:srgbClr val="000000"/>
            </a:solidFill>
            <a:prstDash val="solid"/>
          </a:ln>
        </c:spPr>
        <c:txPr>
          <a:bodyPr rot="0" vert="horz"/>
          <a:lstStyle/>
          <a:p>
            <a:pPr>
              <a:defRPr sz="1000">
                <a:latin typeface="Calibri" panose="020F0502020204030204" pitchFamily="34" charset="0"/>
                <a:cs typeface="Calibri" panose="020F0502020204030204" pitchFamily="34" charset="0"/>
              </a:defRPr>
            </a:pPr>
            <a:endParaRPr lang="fr-FR"/>
          </a:p>
        </c:txPr>
        <c:crossAx val="371481480"/>
        <c:crosses val="autoZero"/>
        <c:crossBetween val="between"/>
      </c:valAx>
      <c:spPr>
        <a:noFill/>
        <a:ln w="12700">
          <a:noFill/>
          <a:prstDash val="solid"/>
        </a:ln>
      </c:spPr>
    </c:plotArea>
    <c:legend>
      <c:legendPos val="b"/>
      <c:overlay val="0"/>
      <c:spPr>
        <a:solidFill>
          <a:srgbClr val="FFFFFF"/>
        </a:solidFill>
        <a:ln w="3175">
          <a:noFill/>
          <a:prstDash val="solid"/>
        </a:ln>
      </c:spPr>
      <c:txPr>
        <a:bodyPr/>
        <a:lstStyle/>
        <a:p>
          <a:pPr>
            <a:defRPr sz="1200">
              <a:latin typeface="Calibri" panose="020F0502020204030204" pitchFamily="34" charset="0"/>
              <a:cs typeface="Calibri" panose="020F0502020204030204" pitchFamily="34" charset="0"/>
            </a:defRPr>
          </a:pPr>
          <a:endParaRPr lang="fr-FR"/>
        </a:p>
      </c:txPr>
    </c:legend>
    <c:plotVisOnly val="1"/>
    <c:dispBlanksAs val="gap"/>
    <c:showDLblsOverMax val="0"/>
  </c:chart>
  <c:spPr>
    <a:solidFill>
      <a:sysClr val="window" lastClr="FFFFFF"/>
    </a:solidFill>
    <a:ln w="12700">
      <a:noFill/>
      <a:prstDash val="solid"/>
    </a:ln>
  </c:spPr>
  <c:txPr>
    <a:bodyPr/>
    <a:lstStyle/>
    <a:p>
      <a:pPr>
        <a:defRPr sz="1175" b="0" i="0" u="none" strike="noStrike" baseline="0">
          <a:solidFill>
            <a:srgbClr val="000000"/>
          </a:solidFill>
          <a:latin typeface="Arial" panose="020B0604020202020204" pitchFamily="34" charset="0"/>
          <a:ea typeface="Times New Roman"/>
          <a:cs typeface="Arial" panose="020B0604020202020204" pitchFamily="34" charset="0"/>
        </a:defRPr>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1753487245162851"/>
          <c:y val="5.3562648544266192E-2"/>
          <c:w val="0.67142857142857137"/>
          <c:h val="0.82420433556916495"/>
        </c:manualLayout>
      </c:layout>
      <c:barChart>
        <c:barDir val="bar"/>
        <c:grouping val="clustered"/>
        <c:varyColors val="0"/>
        <c:ser>
          <c:idx val="0"/>
          <c:order val="0"/>
          <c:tx>
            <c:strRef>
              <c:f>'Thèmes Rev ETP 3'!$B$2</c:f>
              <c:strCache>
                <c:ptCount val="1"/>
                <c:pt idx="0">
                  <c:v>Fibrose pulmonaire</c:v>
                </c:pt>
              </c:strCache>
            </c:strRef>
          </c:tx>
          <c:spPr>
            <a:solidFill>
              <a:srgbClr val="00B050"/>
            </a:solidFill>
            <a:ln w="25400">
              <a:noFill/>
            </a:ln>
          </c:spPr>
          <c:invertIfNegative val="0"/>
          <c:cat>
            <c:strRef>
              <c:f>'Thèmes Rev ETP 3'!$A$3:$A$20</c:f>
              <c:strCache>
                <c:ptCount val="18"/>
                <c:pt idx="0">
                  <c:v>② Risque de l'exposition solaire</c:v>
                </c:pt>
                <c:pt idx="1">
                  <c:v>① Gestion des traitements</c:v>
                </c:pt>
                <c:pt idx="2">
                  <c:v>❷ Diabète</c:v>
                </c:pt>
                <c:pt idx="3">
                  <c:v>❺ Procréation en post-greffe</c:v>
                </c:pt>
                <c:pt idx="4">
                  <c:v>Préparation à la sortie de l'hôpital</c:v>
                </c:pt>
                <c:pt idx="5">
                  <c:v>❸ Vie professionnelle</c:v>
                </c:pt>
                <c:pt idx="6">
                  <c:v>Sortie / Vie sociale</c:v>
                </c:pt>
                <c:pt idx="7">
                  <c:v>❹ Sexualité et contraception</c:v>
                </c:pt>
                <c:pt idx="8">
                  <c:v>③ Activité physique</c:v>
                </c:pt>
                <c:pt idx="9">
                  <c:v>Hygiène de vie</c:v>
                </c:pt>
                <c:pt idx="10">
                  <c:v>Surveillance des bilans sanguins</c:v>
                </c:pt>
                <c:pt idx="11">
                  <c:v>⑤ Traitement anti-rejet</c:v>
                </c:pt>
                <c:pt idx="12">
                  <c:v>Risque infectieux</c:v>
                </c:pt>
                <c:pt idx="13">
                  <c:v>Risques infectieux environnementaux</c:v>
                </c:pt>
                <c:pt idx="14">
                  <c:v>❶ Voyage</c:v>
                </c:pt>
                <c:pt idx="15">
                  <c:v>④ Nutrition</c:v>
                </c:pt>
                <c:pt idx="16">
                  <c:v>Conduite à tenir en cas de symptôme</c:v>
                </c:pt>
                <c:pt idx="17">
                  <c:v>Situation d'urgence et conduite à tenir</c:v>
                </c:pt>
              </c:strCache>
            </c:strRef>
          </c:cat>
          <c:val>
            <c:numRef>
              <c:f>'Thèmes Rev ETP 3'!$B$3:$B$20</c:f>
              <c:numCache>
                <c:formatCode>0.0</c:formatCode>
                <c:ptCount val="18"/>
                <c:pt idx="0">
                  <c:v>0</c:v>
                </c:pt>
                <c:pt idx="1">
                  <c:v>2.9</c:v>
                </c:pt>
                <c:pt idx="2">
                  <c:v>0</c:v>
                </c:pt>
                <c:pt idx="3">
                  <c:v>0</c:v>
                </c:pt>
                <c:pt idx="4">
                  <c:v>0</c:v>
                </c:pt>
                <c:pt idx="5">
                  <c:v>1.4</c:v>
                </c:pt>
                <c:pt idx="6">
                  <c:v>0</c:v>
                </c:pt>
                <c:pt idx="7">
                  <c:v>1.4</c:v>
                </c:pt>
                <c:pt idx="8">
                  <c:v>1.4</c:v>
                </c:pt>
                <c:pt idx="9">
                  <c:v>0</c:v>
                </c:pt>
                <c:pt idx="10">
                  <c:v>0</c:v>
                </c:pt>
                <c:pt idx="11">
                  <c:v>0</c:v>
                </c:pt>
                <c:pt idx="12">
                  <c:v>1.4</c:v>
                </c:pt>
                <c:pt idx="13">
                  <c:v>1.4</c:v>
                </c:pt>
                <c:pt idx="14">
                  <c:v>0</c:v>
                </c:pt>
                <c:pt idx="15">
                  <c:v>2.9</c:v>
                </c:pt>
                <c:pt idx="16">
                  <c:v>0</c:v>
                </c:pt>
                <c:pt idx="17">
                  <c:v>0</c:v>
                </c:pt>
              </c:numCache>
            </c:numRef>
          </c:val>
          <c:extLst>
            <c:ext xmlns:c16="http://schemas.microsoft.com/office/drawing/2014/chart" uri="{C3380CC4-5D6E-409C-BE32-E72D297353CC}">
              <c16:uniqueId val="{00000000-408E-4038-9F2A-02F155F838FF}"/>
            </c:ext>
          </c:extLst>
        </c:ser>
        <c:ser>
          <c:idx val="1"/>
          <c:order val="1"/>
          <c:tx>
            <c:strRef>
              <c:f>'Thèmes Rev ETP 3'!$C$2</c:f>
              <c:strCache>
                <c:ptCount val="1"/>
                <c:pt idx="0">
                  <c:v>Mucoviscidose</c:v>
                </c:pt>
              </c:strCache>
            </c:strRef>
          </c:tx>
          <c:spPr>
            <a:solidFill>
              <a:schemeClr val="accent2"/>
            </a:solidFill>
            <a:ln w="25400">
              <a:noFill/>
            </a:ln>
          </c:spPr>
          <c:invertIfNegative val="0"/>
          <c:cat>
            <c:strRef>
              <c:f>'Thèmes Rev ETP 3'!$A$3:$A$20</c:f>
              <c:strCache>
                <c:ptCount val="18"/>
                <c:pt idx="0">
                  <c:v>② Risque de l'exposition solaire</c:v>
                </c:pt>
                <c:pt idx="1">
                  <c:v>① Gestion des traitements</c:v>
                </c:pt>
                <c:pt idx="2">
                  <c:v>❷ Diabète</c:v>
                </c:pt>
                <c:pt idx="3">
                  <c:v>❺ Procréation en post-greffe</c:v>
                </c:pt>
                <c:pt idx="4">
                  <c:v>Préparation à la sortie de l'hôpital</c:v>
                </c:pt>
                <c:pt idx="5">
                  <c:v>❸ Vie professionnelle</c:v>
                </c:pt>
                <c:pt idx="6">
                  <c:v>Sortie / Vie sociale</c:v>
                </c:pt>
                <c:pt idx="7">
                  <c:v>❹ Sexualité et contraception</c:v>
                </c:pt>
                <c:pt idx="8">
                  <c:v>③ Activité physique</c:v>
                </c:pt>
                <c:pt idx="9">
                  <c:v>Hygiène de vie</c:v>
                </c:pt>
                <c:pt idx="10">
                  <c:v>Surveillance des bilans sanguins</c:v>
                </c:pt>
                <c:pt idx="11">
                  <c:v>⑤ Traitement anti-rejet</c:v>
                </c:pt>
                <c:pt idx="12">
                  <c:v>Risque infectieux</c:v>
                </c:pt>
                <c:pt idx="13">
                  <c:v>Risques infectieux environnementaux</c:v>
                </c:pt>
                <c:pt idx="14">
                  <c:v>❶ Voyage</c:v>
                </c:pt>
                <c:pt idx="15">
                  <c:v>④ Nutrition</c:v>
                </c:pt>
                <c:pt idx="16">
                  <c:v>Conduite à tenir en cas de symptôme</c:v>
                </c:pt>
                <c:pt idx="17">
                  <c:v>Situation d'urgence et conduite à tenir</c:v>
                </c:pt>
              </c:strCache>
            </c:strRef>
          </c:cat>
          <c:val>
            <c:numRef>
              <c:f>'Thèmes Rev ETP 3'!$C$3:$C$20</c:f>
              <c:numCache>
                <c:formatCode>0.0</c:formatCode>
                <c:ptCount val="18"/>
                <c:pt idx="0">
                  <c:v>0</c:v>
                </c:pt>
                <c:pt idx="1">
                  <c:v>0</c:v>
                </c:pt>
                <c:pt idx="2">
                  <c:v>0</c:v>
                </c:pt>
                <c:pt idx="3">
                  <c:v>1.7</c:v>
                </c:pt>
                <c:pt idx="4">
                  <c:v>0.8</c:v>
                </c:pt>
                <c:pt idx="5">
                  <c:v>0.8</c:v>
                </c:pt>
                <c:pt idx="6">
                  <c:v>0</c:v>
                </c:pt>
                <c:pt idx="7">
                  <c:v>0</c:v>
                </c:pt>
                <c:pt idx="8">
                  <c:v>3.3</c:v>
                </c:pt>
                <c:pt idx="9">
                  <c:v>1.7</c:v>
                </c:pt>
                <c:pt idx="10">
                  <c:v>0</c:v>
                </c:pt>
                <c:pt idx="11">
                  <c:v>0</c:v>
                </c:pt>
                <c:pt idx="12">
                  <c:v>0.8</c:v>
                </c:pt>
                <c:pt idx="13">
                  <c:v>0.8</c:v>
                </c:pt>
                <c:pt idx="14">
                  <c:v>2.5</c:v>
                </c:pt>
                <c:pt idx="15">
                  <c:v>0.8</c:v>
                </c:pt>
                <c:pt idx="16">
                  <c:v>0.8</c:v>
                </c:pt>
                <c:pt idx="17">
                  <c:v>1.7</c:v>
                </c:pt>
              </c:numCache>
            </c:numRef>
          </c:val>
          <c:extLst>
            <c:ext xmlns:c16="http://schemas.microsoft.com/office/drawing/2014/chart" uri="{C3380CC4-5D6E-409C-BE32-E72D297353CC}">
              <c16:uniqueId val="{00000001-408E-4038-9F2A-02F155F838FF}"/>
            </c:ext>
          </c:extLst>
        </c:ser>
        <c:ser>
          <c:idx val="2"/>
          <c:order val="2"/>
          <c:tx>
            <c:strRef>
              <c:f>'Thèmes Rev ETP 3'!$D$2</c:f>
              <c:strCache>
                <c:ptCount val="1"/>
                <c:pt idx="0">
                  <c:v>Emphysème/BPCO</c:v>
                </c:pt>
              </c:strCache>
            </c:strRef>
          </c:tx>
          <c:spPr>
            <a:solidFill>
              <a:schemeClr val="accent1"/>
            </a:solidFill>
          </c:spPr>
          <c:invertIfNegative val="0"/>
          <c:cat>
            <c:strRef>
              <c:f>'Thèmes Rev ETP 3'!$A$3:$A$20</c:f>
              <c:strCache>
                <c:ptCount val="18"/>
                <c:pt idx="0">
                  <c:v>② Risque de l'exposition solaire</c:v>
                </c:pt>
                <c:pt idx="1">
                  <c:v>① Gestion des traitements</c:v>
                </c:pt>
                <c:pt idx="2">
                  <c:v>❷ Diabète</c:v>
                </c:pt>
                <c:pt idx="3">
                  <c:v>❺ Procréation en post-greffe</c:v>
                </c:pt>
                <c:pt idx="4">
                  <c:v>Préparation à la sortie de l'hôpital</c:v>
                </c:pt>
                <c:pt idx="5">
                  <c:v>❸ Vie professionnelle</c:v>
                </c:pt>
                <c:pt idx="6">
                  <c:v>Sortie / Vie sociale</c:v>
                </c:pt>
                <c:pt idx="7">
                  <c:v>❹ Sexualité et contraception</c:v>
                </c:pt>
                <c:pt idx="8">
                  <c:v>③ Activité physique</c:v>
                </c:pt>
                <c:pt idx="9">
                  <c:v>Hygiène de vie</c:v>
                </c:pt>
                <c:pt idx="10">
                  <c:v>Surveillance des bilans sanguins</c:v>
                </c:pt>
                <c:pt idx="11">
                  <c:v>⑤ Traitement anti-rejet</c:v>
                </c:pt>
                <c:pt idx="12">
                  <c:v>Risque infectieux</c:v>
                </c:pt>
                <c:pt idx="13">
                  <c:v>Risques infectieux environnementaux</c:v>
                </c:pt>
                <c:pt idx="14">
                  <c:v>❶ Voyage</c:v>
                </c:pt>
                <c:pt idx="15">
                  <c:v>④ Nutrition</c:v>
                </c:pt>
                <c:pt idx="16">
                  <c:v>Conduite à tenir en cas de symptôme</c:v>
                </c:pt>
                <c:pt idx="17">
                  <c:v>Situation d'urgence et conduite à tenir</c:v>
                </c:pt>
              </c:strCache>
            </c:strRef>
          </c:cat>
          <c:val>
            <c:numRef>
              <c:f>'Thèmes Rev ETP 3'!$D$3:$D$20</c:f>
              <c:numCache>
                <c:formatCode>0.0</c:formatCode>
                <c:ptCount val="18"/>
                <c:pt idx="0">
                  <c:v>0</c:v>
                </c:pt>
                <c:pt idx="1">
                  <c:v>0</c:v>
                </c:pt>
                <c:pt idx="2">
                  <c:v>0</c:v>
                </c:pt>
                <c:pt idx="3">
                  <c:v>0.2</c:v>
                </c:pt>
                <c:pt idx="4">
                  <c:v>0.2</c:v>
                </c:pt>
                <c:pt idx="5">
                  <c:v>0.5</c:v>
                </c:pt>
                <c:pt idx="6">
                  <c:v>0.5</c:v>
                </c:pt>
                <c:pt idx="7">
                  <c:v>0.5</c:v>
                </c:pt>
                <c:pt idx="8">
                  <c:v>0.5</c:v>
                </c:pt>
                <c:pt idx="9">
                  <c:v>0.5</c:v>
                </c:pt>
                <c:pt idx="10">
                  <c:v>0.7</c:v>
                </c:pt>
                <c:pt idx="11">
                  <c:v>0.7</c:v>
                </c:pt>
                <c:pt idx="12">
                  <c:v>1</c:v>
                </c:pt>
                <c:pt idx="13">
                  <c:v>1.2</c:v>
                </c:pt>
                <c:pt idx="14">
                  <c:v>1.7</c:v>
                </c:pt>
                <c:pt idx="15">
                  <c:v>1.7</c:v>
                </c:pt>
                <c:pt idx="16">
                  <c:v>2</c:v>
                </c:pt>
                <c:pt idx="17">
                  <c:v>2.2000000000000002</c:v>
                </c:pt>
              </c:numCache>
            </c:numRef>
          </c:val>
          <c:extLst>
            <c:ext xmlns:c16="http://schemas.microsoft.com/office/drawing/2014/chart" uri="{C3380CC4-5D6E-409C-BE32-E72D297353CC}">
              <c16:uniqueId val="{00000002-408E-4038-9F2A-02F155F838FF}"/>
            </c:ext>
          </c:extLst>
        </c:ser>
        <c:dLbls>
          <c:showLegendKey val="0"/>
          <c:showVal val="0"/>
          <c:showCatName val="0"/>
          <c:showSerName val="0"/>
          <c:showPercent val="0"/>
          <c:showBubbleSize val="0"/>
        </c:dLbls>
        <c:gapWidth val="150"/>
        <c:overlap val="-30"/>
        <c:axId val="371481480"/>
        <c:axId val="1"/>
      </c:barChart>
      <c:catAx>
        <c:axId val="371481480"/>
        <c:scaling>
          <c:orientation val="minMax"/>
        </c:scaling>
        <c:delete val="0"/>
        <c:axPos val="l"/>
        <c:numFmt formatCode="General" sourceLinked="1"/>
        <c:majorTickMark val="out"/>
        <c:minorTickMark val="none"/>
        <c:tickLblPos val="nextTo"/>
        <c:spPr>
          <a:ln w="12700">
            <a:solidFill>
              <a:srgbClr val="000000"/>
            </a:solidFill>
            <a:prstDash val="solid"/>
          </a:ln>
        </c:spPr>
        <c:txPr>
          <a:bodyPr rot="0" vert="horz"/>
          <a:lstStyle/>
          <a:p>
            <a:pPr>
              <a:defRPr sz="1200">
                <a:solidFill>
                  <a:schemeClr val="tx1"/>
                </a:solidFill>
                <a:latin typeface="Calibri" panose="020F0502020204030204" pitchFamily="34" charset="0"/>
                <a:cs typeface="Calibri" panose="020F0502020204030204" pitchFamily="34" charset="0"/>
              </a:defRPr>
            </a:pPr>
            <a:endParaRPr lang="fr-FR"/>
          </a:p>
        </c:txPr>
        <c:crossAx val="1"/>
        <c:crosses val="autoZero"/>
        <c:auto val="1"/>
        <c:lblAlgn val="ctr"/>
        <c:lblOffset val="100"/>
        <c:tickLblSkip val="1"/>
        <c:tickMarkSkip val="1"/>
        <c:noMultiLvlLbl val="0"/>
      </c:catAx>
      <c:valAx>
        <c:axId val="1"/>
        <c:scaling>
          <c:orientation val="minMax"/>
          <c:max val="10"/>
          <c:min val="0"/>
        </c:scaling>
        <c:delete val="0"/>
        <c:axPos val="b"/>
        <c:majorGridlines>
          <c:spPr>
            <a:ln w="9525">
              <a:solidFill>
                <a:schemeClr val="bg1">
                  <a:lumMod val="85000"/>
                </a:schemeClr>
              </a:solidFill>
            </a:ln>
          </c:spPr>
        </c:majorGridlines>
        <c:title>
          <c:tx>
            <c:rich>
              <a:bodyPr/>
              <a:lstStyle/>
              <a:p>
                <a:pPr>
                  <a:defRPr sz="900"/>
                </a:pPr>
                <a:r>
                  <a:rPr lang="fr-FR" sz="900"/>
                  <a:t>Pourcentage</a:t>
                </a:r>
              </a:p>
            </c:rich>
          </c:tx>
          <c:layout>
            <c:manualLayout>
              <c:xMode val="edge"/>
              <c:yMode val="edge"/>
              <c:x val="0.62142857142857144"/>
              <c:y val="0.94090074851754646"/>
            </c:manualLayout>
          </c:layout>
          <c:overlay val="0"/>
          <c:spPr>
            <a:noFill/>
            <a:ln w="25400">
              <a:noFill/>
            </a:ln>
          </c:spPr>
        </c:title>
        <c:numFmt formatCode="0" sourceLinked="0"/>
        <c:majorTickMark val="out"/>
        <c:minorTickMark val="none"/>
        <c:tickLblPos val="nextTo"/>
        <c:spPr>
          <a:ln w="12700">
            <a:solidFill>
              <a:srgbClr val="000000"/>
            </a:solidFill>
            <a:prstDash val="solid"/>
          </a:ln>
        </c:spPr>
        <c:txPr>
          <a:bodyPr rot="0" vert="horz"/>
          <a:lstStyle/>
          <a:p>
            <a:pPr>
              <a:defRPr sz="1000">
                <a:solidFill>
                  <a:schemeClr val="tx1"/>
                </a:solidFill>
                <a:latin typeface="Calibri" panose="020F0502020204030204" pitchFamily="34" charset="0"/>
                <a:cs typeface="Calibri" panose="020F0502020204030204" pitchFamily="34" charset="0"/>
              </a:defRPr>
            </a:pPr>
            <a:endParaRPr lang="fr-FR"/>
          </a:p>
        </c:txPr>
        <c:crossAx val="371481480"/>
        <c:crosses val="autoZero"/>
        <c:crossBetween val="between"/>
      </c:valAx>
      <c:spPr>
        <a:noFill/>
        <a:ln w="12700">
          <a:noFill/>
          <a:prstDash val="solid"/>
        </a:ln>
      </c:spPr>
    </c:plotArea>
    <c:legend>
      <c:legendPos val="b"/>
      <c:layout>
        <c:manualLayout>
          <c:xMode val="edge"/>
          <c:yMode val="edge"/>
          <c:x val="0.12585266964359093"/>
          <c:y val="0.94288029459679612"/>
          <c:w val="0.74412799472965963"/>
          <c:h val="4.4188670920445289E-2"/>
        </c:manualLayout>
      </c:layout>
      <c:overlay val="0"/>
      <c:spPr>
        <a:solidFill>
          <a:srgbClr val="FFFFFF"/>
        </a:solidFill>
        <a:ln w="3175">
          <a:noFill/>
          <a:prstDash val="solid"/>
        </a:ln>
      </c:spPr>
      <c:txPr>
        <a:bodyPr/>
        <a:lstStyle/>
        <a:p>
          <a:pPr>
            <a:defRPr sz="1200">
              <a:latin typeface="Calibri" panose="020F0502020204030204" pitchFamily="34" charset="0"/>
              <a:cs typeface="Calibri" panose="020F0502020204030204" pitchFamily="34" charset="0"/>
            </a:defRPr>
          </a:pPr>
          <a:endParaRPr lang="fr-FR"/>
        </a:p>
      </c:txPr>
    </c:legend>
    <c:plotVisOnly val="1"/>
    <c:dispBlanksAs val="gap"/>
    <c:showDLblsOverMax val="0"/>
  </c:chart>
  <c:spPr>
    <a:solidFill>
      <a:srgbClr val="FFFFFF"/>
    </a:solidFill>
    <a:ln w="12700">
      <a:noFill/>
      <a:prstDash val="solid"/>
    </a:ln>
  </c:spPr>
  <c:txPr>
    <a:bodyPr/>
    <a:lstStyle/>
    <a:p>
      <a:pPr>
        <a:defRPr sz="1175" b="0" i="0" u="none" strike="noStrike" baseline="0">
          <a:solidFill>
            <a:srgbClr val="000000"/>
          </a:solidFill>
          <a:latin typeface="Arial" panose="020B0604020202020204" pitchFamily="34" charset="0"/>
          <a:ea typeface="Times New Roman"/>
          <a:cs typeface="Arial" panose="020B0604020202020204" pitchFamily="34" charset="0"/>
        </a:defRPr>
      </a:pPr>
      <a:endParaRPr lang="fr-F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tx>
            <c:v>Non</c:v>
          </c:tx>
          <c:spPr>
            <a:solidFill>
              <a:schemeClr val="accent1"/>
            </a:solidFill>
            <a:ln>
              <a:noFill/>
            </a:ln>
            <a:effectLst/>
          </c:spPr>
          <c:invertIfNegative val="0"/>
          <c:cat>
            <c:multiLvlStrRef>
              <c:f>'Arrêt-Prise 2'!$B$9:$G$10</c:f>
              <c:multiLvlStrCache>
                <c:ptCount val="6"/>
                <c:lvl>
                  <c:pt idx="0">
                    <c:v>Emphysème/BPCO</c:v>
                  </c:pt>
                  <c:pt idx="1">
                    <c:v>Mucoviscidose</c:v>
                  </c:pt>
                  <c:pt idx="2">
                    <c:v>Fibrose pulmonaire</c:v>
                  </c:pt>
                  <c:pt idx="3">
                    <c:v>Emphysème/BPCO</c:v>
                  </c:pt>
                  <c:pt idx="4">
                    <c:v>Mucoviscidose</c:v>
                  </c:pt>
                  <c:pt idx="5">
                    <c:v>Fibrose pulmonaire</c:v>
                  </c:pt>
                </c:lvl>
                <c:lvl>
                  <c:pt idx="0">
                    <c:v>Arrêt des traitements</c:v>
                  </c:pt>
                  <c:pt idx="3">
                    <c:v>Prise de médicaments</c:v>
                  </c:pt>
                </c:lvl>
              </c:multiLvlStrCache>
            </c:multiLvlStrRef>
          </c:cat>
          <c:val>
            <c:numRef>
              <c:f>'Arrêt-Prise 2'!$B$11:$G$11</c:f>
              <c:numCache>
                <c:formatCode>0.0</c:formatCode>
                <c:ptCount val="6"/>
                <c:pt idx="0">
                  <c:v>9.8000000000000007</c:v>
                </c:pt>
                <c:pt idx="1">
                  <c:v>9.1999999999999993</c:v>
                </c:pt>
                <c:pt idx="2">
                  <c:v>8.6</c:v>
                </c:pt>
                <c:pt idx="3">
                  <c:v>9.8000000000000007</c:v>
                </c:pt>
                <c:pt idx="4">
                  <c:v>6.7</c:v>
                </c:pt>
                <c:pt idx="5">
                  <c:v>10</c:v>
                </c:pt>
              </c:numCache>
            </c:numRef>
          </c:val>
          <c:extLst>
            <c:ext xmlns:c16="http://schemas.microsoft.com/office/drawing/2014/chart" uri="{C3380CC4-5D6E-409C-BE32-E72D297353CC}">
              <c16:uniqueId val="{00000000-3D1B-42F2-84C2-976EB6EDFA6B}"/>
            </c:ext>
          </c:extLst>
        </c:ser>
        <c:ser>
          <c:idx val="0"/>
          <c:order val="1"/>
          <c:tx>
            <c:v>Oui</c:v>
          </c:tx>
          <c:spPr>
            <a:solidFill>
              <a:schemeClr val="accent4"/>
            </a:solidFill>
            <a:ln>
              <a:noFill/>
            </a:ln>
            <a:effectLst/>
          </c:spPr>
          <c:invertIfNegative val="0"/>
          <c:cat>
            <c:multiLvlStrRef>
              <c:f>'Arrêt-Prise 2'!$B$9:$G$10</c:f>
              <c:multiLvlStrCache>
                <c:ptCount val="6"/>
                <c:lvl>
                  <c:pt idx="0">
                    <c:v>Emphysème/BPCO</c:v>
                  </c:pt>
                  <c:pt idx="1">
                    <c:v>Mucoviscidose</c:v>
                  </c:pt>
                  <c:pt idx="2">
                    <c:v>Fibrose pulmonaire</c:v>
                  </c:pt>
                  <c:pt idx="3">
                    <c:v>Emphysème/BPCO</c:v>
                  </c:pt>
                  <c:pt idx="4">
                    <c:v>Mucoviscidose</c:v>
                  </c:pt>
                  <c:pt idx="5">
                    <c:v>Fibrose pulmonaire</c:v>
                  </c:pt>
                </c:lvl>
                <c:lvl>
                  <c:pt idx="0">
                    <c:v>Arrêt des traitements</c:v>
                  </c:pt>
                  <c:pt idx="3">
                    <c:v>Prise de médicaments</c:v>
                  </c:pt>
                </c:lvl>
              </c:multiLvlStrCache>
            </c:multiLvlStrRef>
          </c:cat>
          <c:val>
            <c:numRef>
              <c:f>'Arrêt-Prise 2'!$B$12:$G$12</c:f>
              <c:numCache>
                <c:formatCode>0.0</c:formatCode>
                <c:ptCount val="6"/>
                <c:pt idx="0">
                  <c:v>0.2</c:v>
                </c:pt>
                <c:pt idx="1">
                  <c:v>0.8</c:v>
                </c:pt>
                <c:pt idx="2">
                  <c:v>1.4</c:v>
                </c:pt>
                <c:pt idx="3">
                  <c:v>0.2</c:v>
                </c:pt>
                <c:pt idx="4">
                  <c:v>3.3</c:v>
                </c:pt>
                <c:pt idx="5">
                  <c:v>0</c:v>
                </c:pt>
              </c:numCache>
            </c:numRef>
          </c:val>
          <c:extLst>
            <c:ext xmlns:c16="http://schemas.microsoft.com/office/drawing/2014/chart" uri="{C3380CC4-5D6E-409C-BE32-E72D297353CC}">
              <c16:uniqueId val="{00000001-3D1B-42F2-84C2-976EB6EDFA6B}"/>
            </c:ext>
          </c:extLst>
        </c:ser>
        <c:dLbls>
          <c:showLegendKey val="0"/>
          <c:showVal val="0"/>
          <c:showCatName val="0"/>
          <c:showSerName val="0"/>
          <c:showPercent val="0"/>
          <c:showBubbleSize val="0"/>
        </c:dLbls>
        <c:gapWidth val="88"/>
        <c:overlap val="100"/>
        <c:axId val="259977647"/>
        <c:axId val="259976815"/>
      </c:barChart>
      <c:catAx>
        <c:axId val="2599776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r-FR"/>
          </a:p>
        </c:txPr>
        <c:crossAx val="259976815"/>
        <c:crosses val="autoZero"/>
        <c:auto val="1"/>
        <c:lblAlgn val="ctr"/>
        <c:lblOffset val="100"/>
        <c:noMultiLvlLbl val="0"/>
      </c:catAx>
      <c:valAx>
        <c:axId val="259976815"/>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259977647"/>
        <c:crosses val="autoZero"/>
        <c:crossBetween val="between"/>
      </c:valAx>
      <c:spPr>
        <a:noFill/>
        <a:ln>
          <a:noFill/>
        </a:ln>
        <a:effectLst/>
      </c:spPr>
    </c:plotArea>
    <c:legend>
      <c:legendPos val="b"/>
      <c:layout>
        <c:manualLayout>
          <c:xMode val="edge"/>
          <c:yMode val="edge"/>
          <c:x val="0.43624475065616797"/>
          <c:y val="0.92052910552597722"/>
          <c:w val="0.14417716535433067"/>
          <c:h val="6.147988997627170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4DF70DA-76CA-363F-A6E1-25EF064F82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48F97369-7D67-6D08-C3ED-029A0ADEBB4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47C8B1-417F-A54A-9032-CA54EB6523FB}" type="datetimeFigureOut">
              <a:rPr lang="fr-FR" smtClean="0"/>
              <a:t>26/05/2024</a:t>
            </a:fld>
            <a:endParaRPr lang="fr-FR"/>
          </a:p>
        </p:txBody>
      </p:sp>
      <p:sp>
        <p:nvSpPr>
          <p:cNvPr id="4" name="Espace réservé du pied de page 3">
            <a:extLst>
              <a:ext uri="{FF2B5EF4-FFF2-40B4-BE49-F238E27FC236}">
                <a16:creationId xmlns:a16="http://schemas.microsoft.com/office/drawing/2014/main" id="{2B9972FF-5789-3E75-BCAF-EDC574A8F45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DFCB2A73-F98B-1F8F-4B4F-960701ED8A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1D8EDF-31BA-BE42-9706-C84CC0DE1A94}" type="slidenum">
              <a:rPr lang="fr-FR" smtClean="0"/>
              <a:t>‹N°›</a:t>
            </a:fld>
            <a:endParaRPr lang="fr-FR"/>
          </a:p>
        </p:txBody>
      </p:sp>
    </p:spTree>
    <p:extLst>
      <p:ext uri="{BB962C8B-B14F-4D97-AF65-F5344CB8AC3E}">
        <p14:creationId xmlns:p14="http://schemas.microsoft.com/office/powerpoint/2010/main" val="3764047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2A0B0-DA3B-7E40-9BD4-D201D5E13C02}" type="datetimeFigureOut">
              <a:rPr lang="fr-FR" smtClean="0"/>
              <a:t>26/05/2024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093575-C7DF-A349-BB59-323807A004CB}" type="slidenum">
              <a:rPr lang="fr-FR" smtClean="0"/>
              <a:t>‹N°›</a:t>
            </a:fld>
            <a:endParaRPr lang="fr-FR"/>
          </a:p>
        </p:txBody>
      </p:sp>
    </p:spTree>
    <p:extLst>
      <p:ext uri="{BB962C8B-B14F-4D97-AF65-F5344CB8AC3E}">
        <p14:creationId xmlns:p14="http://schemas.microsoft.com/office/powerpoint/2010/main" val="1694666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Dominique</a:t>
            </a:r>
          </a:p>
          <a:p>
            <a:endParaRPr lang="fr-FR" dirty="0"/>
          </a:p>
          <a:p>
            <a:r>
              <a:rPr lang="fr-FR" dirty="0"/>
              <a:t>Début du projet </a:t>
            </a:r>
            <a:r>
              <a:rPr lang="fr-FR" dirty="0" err="1"/>
              <a:t>ExPaParM</a:t>
            </a:r>
            <a:r>
              <a:rPr lang="fr-FR" dirty="0"/>
              <a:t> : début 2020</a:t>
            </a:r>
          </a:p>
          <a:p>
            <a:endParaRPr lang="fr-FR" dirty="0"/>
          </a:p>
        </p:txBody>
      </p:sp>
      <p:sp>
        <p:nvSpPr>
          <p:cNvPr id="4" name="Espace réservé du numéro de diapositive 3"/>
          <p:cNvSpPr>
            <a:spLocks noGrp="1"/>
          </p:cNvSpPr>
          <p:nvPr>
            <p:ph type="sldNum" sz="quarter" idx="5"/>
          </p:nvPr>
        </p:nvSpPr>
        <p:spPr/>
        <p:txBody>
          <a:bodyPr/>
          <a:lstStyle/>
          <a:p>
            <a:fld id="{4F093575-C7DF-A349-BB59-323807A004CB}" type="slidenum">
              <a:rPr lang="fr-FR" smtClean="0"/>
              <a:t>1</a:t>
            </a:fld>
            <a:endParaRPr lang="fr-FR"/>
          </a:p>
        </p:txBody>
      </p:sp>
    </p:spTree>
    <p:extLst>
      <p:ext uri="{BB962C8B-B14F-4D97-AF65-F5344CB8AC3E}">
        <p14:creationId xmlns:p14="http://schemas.microsoft.com/office/powerpoint/2010/main" val="1553823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Christine</a:t>
            </a:r>
          </a:p>
        </p:txBody>
      </p:sp>
      <p:sp>
        <p:nvSpPr>
          <p:cNvPr id="4" name="Espace réservé du numéro de diapositive 3"/>
          <p:cNvSpPr>
            <a:spLocks noGrp="1"/>
          </p:cNvSpPr>
          <p:nvPr>
            <p:ph type="sldNum" sz="quarter" idx="10"/>
          </p:nvPr>
        </p:nvSpPr>
        <p:spPr/>
        <p:txBody>
          <a:bodyPr/>
          <a:lstStyle/>
          <a:p>
            <a:fld id="{4F876A81-66AF-485C-8853-7421FF8B91BD}" type="slidenum">
              <a:rPr lang="fr-FR" altLang="fr-FR" smtClean="0"/>
              <a:pPr/>
              <a:t>10</a:t>
            </a:fld>
            <a:endParaRPr lang="fr-FR" altLang="fr-FR"/>
          </a:p>
        </p:txBody>
      </p:sp>
    </p:spTree>
    <p:extLst>
      <p:ext uri="{BB962C8B-B14F-4D97-AF65-F5344CB8AC3E}">
        <p14:creationId xmlns:p14="http://schemas.microsoft.com/office/powerpoint/2010/main" val="2839412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Dominique &amp; Christine</a:t>
            </a:r>
          </a:p>
          <a:p>
            <a:endParaRPr lang="fr-FR" dirty="0"/>
          </a:p>
          <a:p>
            <a:pPr lvl="0"/>
            <a:r>
              <a:rPr lang="fr-FR" dirty="0"/>
              <a:t>Aux patients et parents </a:t>
            </a:r>
            <a:r>
              <a:rPr lang="fr-FR" b="1" dirty="0" err="1"/>
              <a:t>co</a:t>
            </a:r>
            <a:r>
              <a:rPr lang="fr-FR" b="1" dirty="0"/>
              <a:t>-chercheurs</a:t>
            </a:r>
            <a:endParaRPr lang="fr-FR" dirty="0"/>
          </a:p>
          <a:p>
            <a:pPr lvl="1"/>
            <a:r>
              <a:rPr lang="fr-FR" dirty="0"/>
              <a:t>Pour leur engagement dans les projets de recherche</a:t>
            </a:r>
          </a:p>
          <a:p>
            <a:pPr lvl="0"/>
            <a:r>
              <a:rPr lang="fr-FR" dirty="0"/>
              <a:t>Aux professionnels des CRCM et de l’association VLM</a:t>
            </a:r>
          </a:p>
          <a:p>
            <a:pPr lvl="1"/>
            <a:r>
              <a:rPr lang="fr-FR" dirty="0"/>
              <a:t>Pour leur participation à l’expérimentation de l’outil</a:t>
            </a:r>
          </a:p>
          <a:p>
            <a:pPr lvl="1"/>
            <a:r>
              <a:rPr lang="fr-FR" dirty="0"/>
              <a:t>Pour leur engagement de </a:t>
            </a:r>
            <a:r>
              <a:rPr lang="fr-FR" b="1" dirty="0"/>
              <a:t>partenariat</a:t>
            </a:r>
            <a:r>
              <a:rPr lang="fr-FR" dirty="0"/>
              <a:t> avec des patients/parents</a:t>
            </a:r>
          </a:p>
          <a:p>
            <a:pPr lvl="0"/>
            <a:r>
              <a:rPr lang="fr-FR" dirty="0"/>
              <a:t>Aux patients et parents</a:t>
            </a:r>
          </a:p>
          <a:p>
            <a:pPr lvl="1"/>
            <a:r>
              <a:rPr lang="fr-FR" dirty="0"/>
              <a:t>pour leur réponse aux </a:t>
            </a:r>
            <a:r>
              <a:rPr lang="fr-FR" b="1" dirty="0"/>
              <a:t>enquêtes</a:t>
            </a:r>
            <a:endParaRPr lang="fr-FR" dirty="0"/>
          </a:p>
          <a:p>
            <a:pPr lvl="0"/>
            <a:r>
              <a:rPr lang="fr-FR" dirty="0"/>
              <a:t>Aux chercheurs de l’Institut National d’Etudes Démographiques (</a:t>
            </a:r>
            <a:r>
              <a:rPr lang="fr-FR" dirty="0" err="1"/>
              <a:t>Ined</a:t>
            </a:r>
            <a:r>
              <a:rPr lang="fr-FR" dirty="0"/>
              <a:t>)</a:t>
            </a:r>
          </a:p>
          <a:p>
            <a:pPr lvl="1"/>
            <a:r>
              <a:rPr lang="fr-FR" dirty="0"/>
              <a:t>Pour la mise à disposition de leurs expertises statistiques</a:t>
            </a:r>
          </a:p>
          <a:p>
            <a:endParaRPr lang="fr-FR" dirty="0"/>
          </a:p>
        </p:txBody>
      </p:sp>
      <p:sp>
        <p:nvSpPr>
          <p:cNvPr id="4" name="Espace réservé du numéro de diapositive 3"/>
          <p:cNvSpPr>
            <a:spLocks noGrp="1"/>
          </p:cNvSpPr>
          <p:nvPr>
            <p:ph type="sldNum" sz="quarter" idx="5"/>
          </p:nvPr>
        </p:nvSpPr>
        <p:spPr/>
        <p:txBody>
          <a:bodyPr/>
          <a:lstStyle/>
          <a:p>
            <a:fld id="{4F093575-C7DF-A349-BB59-323807A004CB}" type="slidenum">
              <a:rPr lang="fr-FR" smtClean="0"/>
              <a:t>11</a:t>
            </a:fld>
            <a:endParaRPr lang="fr-FR"/>
          </a:p>
        </p:txBody>
      </p:sp>
    </p:spTree>
    <p:extLst>
      <p:ext uri="{BB962C8B-B14F-4D97-AF65-F5344CB8AC3E}">
        <p14:creationId xmlns:p14="http://schemas.microsoft.com/office/powerpoint/2010/main" val="3982250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Christine</a:t>
            </a:r>
          </a:p>
          <a:p>
            <a:r>
              <a:rPr lang="fr-FR" dirty="0"/>
              <a:t>L’EP </a:t>
            </a:r>
          </a:p>
          <a:p>
            <a:r>
              <a:rPr lang="fr-FR" dirty="0"/>
              <a:t>En théorie</a:t>
            </a:r>
          </a:p>
          <a:p>
            <a:r>
              <a:rPr lang="fr-FR" dirty="0"/>
              <a:t>Définition donnée par le </a:t>
            </a:r>
            <a:r>
              <a:rPr lang="fr-FR" dirty="0" err="1"/>
              <a:t>Beryl</a:t>
            </a:r>
            <a:r>
              <a:rPr lang="fr-FR" dirty="0"/>
              <a:t> Institute en 2014</a:t>
            </a:r>
          </a:p>
          <a:p>
            <a:r>
              <a:rPr lang="fr-FR" dirty="0"/>
              <a:t>En pratique</a:t>
            </a:r>
          </a:p>
          <a:p>
            <a:r>
              <a:rPr lang="fr-FR" dirty="0"/>
              <a:t>C’est l’histoire du patient : des faits et des émotions</a:t>
            </a:r>
          </a:p>
        </p:txBody>
      </p:sp>
      <p:sp>
        <p:nvSpPr>
          <p:cNvPr id="4" name="Espace réservé du numéro de diapositive 3"/>
          <p:cNvSpPr>
            <a:spLocks noGrp="1"/>
          </p:cNvSpPr>
          <p:nvPr>
            <p:ph type="sldNum" sz="quarter" idx="5"/>
          </p:nvPr>
        </p:nvSpPr>
        <p:spPr/>
        <p:txBody>
          <a:bodyPr/>
          <a:lstStyle/>
          <a:p>
            <a:fld id="{4F093575-C7DF-A349-BB59-323807A004CB}" type="slidenum">
              <a:rPr lang="fr-FR" smtClean="0"/>
              <a:t>2</a:t>
            </a:fld>
            <a:endParaRPr lang="fr-FR"/>
          </a:p>
        </p:txBody>
      </p:sp>
    </p:spTree>
    <p:extLst>
      <p:ext uri="{BB962C8B-B14F-4D97-AF65-F5344CB8AC3E}">
        <p14:creationId xmlns:p14="http://schemas.microsoft.com/office/powerpoint/2010/main" val="3174489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Christine</a:t>
            </a:r>
          </a:p>
          <a:p>
            <a:pPr marL="514350" indent="-514350">
              <a:buFont typeface="+mj-lt"/>
              <a:buAutoNum type="arabicPeriod"/>
            </a:pPr>
            <a:r>
              <a:rPr lang="fr-FR" dirty="0"/>
              <a:t>Ce n’est pas du partenariat-patient…</a:t>
            </a:r>
          </a:p>
          <a:p>
            <a:pPr marL="457200" lvl="1" indent="0">
              <a:buNone/>
            </a:pPr>
            <a:r>
              <a:rPr lang="fr-FR" dirty="0"/>
              <a:t>Le patient-partenaire a une expérience individuelle, comme les professionnels de santé, qu’il peut mobiliser à travers l’illustration d’un propos par son vécu.</a:t>
            </a:r>
          </a:p>
          <a:p>
            <a:pPr marL="457200" lvl="1" indent="0">
              <a:buNone/>
            </a:pPr>
            <a:r>
              <a:rPr lang="fr-FR" dirty="0"/>
              <a:t>Mais ce n’est pas son vécu que mobilise le patient-partenaire…</a:t>
            </a:r>
          </a:p>
          <a:p>
            <a:pPr marL="514350" indent="-514350">
              <a:buFont typeface="+mj-lt"/>
              <a:buAutoNum type="arabicPeriod"/>
            </a:pPr>
            <a:r>
              <a:rPr lang="fr-FR" dirty="0"/>
              <a:t>Ce n’est pas un savoir… quoi que</a:t>
            </a:r>
          </a:p>
          <a:p>
            <a:pPr marL="457200" lvl="1" indent="0">
              <a:buNone/>
            </a:pPr>
            <a:r>
              <a:rPr lang="fr-FR" dirty="0"/>
              <a:t>Le vécu de l’EP peut témoigner de certains savoirs situés, notamment un savoir-faire ou un savoir-être en situation de soin ou de vie avec une maladie</a:t>
            </a:r>
          </a:p>
          <a:p>
            <a:pPr marL="514350" indent="-514350">
              <a:buFont typeface="+mj-lt"/>
              <a:buAutoNum type="arabicPeriod"/>
            </a:pPr>
            <a:r>
              <a:rPr lang="fr-FR" dirty="0"/>
              <a:t>Ce n’est pas de l’engagement patient… quoi que</a:t>
            </a:r>
          </a:p>
          <a:p>
            <a:pPr marL="457200" lvl="1" indent="0">
              <a:buNone/>
            </a:pPr>
            <a:r>
              <a:rPr lang="fr-FR" dirty="0"/>
              <a:t>Répondre à une enquête c’est déjà l’engagement de consacrer de son temps et de revenir sur des moments de son parcours, bien ou mal vécus</a:t>
            </a:r>
          </a:p>
          <a:p>
            <a:endParaRPr lang="fr-FR" dirty="0"/>
          </a:p>
        </p:txBody>
      </p:sp>
      <p:sp>
        <p:nvSpPr>
          <p:cNvPr id="4" name="Espace réservé du numéro de diapositive 3"/>
          <p:cNvSpPr>
            <a:spLocks noGrp="1"/>
          </p:cNvSpPr>
          <p:nvPr>
            <p:ph type="sldNum" sz="quarter" idx="5"/>
          </p:nvPr>
        </p:nvSpPr>
        <p:spPr/>
        <p:txBody>
          <a:bodyPr/>
          <a:lstStyle/>
          <a:p>
            <a:fld id="{4F093575-C7DF-A349-BB59-323807A004CB}" type="slidenum">
              <a:rPr lang="fr-FR" smtClean="0"/>
              <a:t>3</a:t>
            </a:fld>
            <a:endParaRPr lang="fr-FR"/>
          </a:p>
        </p:txBody>
      </p:sp>
    </p:spTree>
    <p:extLst>
      <p:ext uri="{BB962C8B-B14F-4D97-AF65-F5344CB8AC3E}">
        <p14:creationId xmlns:p14="http://schemas.microsoft.com/office/powerpoint/2010/main" val="3914447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Dominique</a:t>
            </a:r>
          </a:p>
          <a:p>
            <a:pPr marL="685800" lvl="1" algn="just">
              <a:buFont typeface="Arial" panose="020B0604020202020204" pitchFamily="34" charset="0"/>
              <a:buChar char="•"/>
            </a:pPr>
            <a:r>
              <a:rPr lang="fr-FR" sz="1200" b="1" dirty="0"/>
              <a:t>Dans le cadre d’une </a:t>
            </a:r>
            <a:r>
              <a:rPr lang="fr-FR" sz="1200" b="1" dirty="0">
                <a:solidFill>
                  <a:srgbClr val="EB6452"/>
                </a:solidFill>
              </a:rPr>
              <a:t>recherche collaborative </a:t>
            </a:r>
            <a:r>
              <a:rPr lang="fr-FR" sz="1200" dirty="0"/>
              <a:t>associant </a:t>
            </a:r>
            <a:r>
              <a:rPr lang="fr-FR" sz="1200" b="1" dirty="0"/>
              <a:t>professionnels</a:t>
            </a:r>
            <a:r>
              <a:rPr lang="fr-FR" sz="1200" dirty="0"/>
              <a:t> et </a:t>
            </a:r>
            <a:r>
              <a:rPr lang="fr-FR" sz="1200" b="1" dirty="0"/>
              <a:t>patients / parents comme </a:t>
            </a:r>
            <a:r>
              <a:rPr lang="fr-FR" sz="1200" b="1" dirty="0" err="1"/>
              <a:t>co</a:t>
            </a:r>
            <a:r>
              <a:rPr lang="fr-FR" sz="1200" b="1" dirty="0"/>
              <a:t>-chercheurs,  </a:t>
            </a:r>
            <a:r>
              <a:rPr lang="fr-FR" sz="1200" dirty="0"/>
              <a:t>avec les chercheurs académiques dans le groupe de recherche</a:t>
            </a:r>
          </a:p>
          <a:p>
            <a:pPr marL="685800" lvl="1" algn="just">
              <a:buFont typeface="Arial" panose="020B0604020202020204" pitchFamily="34" charset="0"/>
              <a:buChar char="•"/>
            </a:pPr>
            <a:r>
              <a:rPr lang="fr-FR" sz="1200" b="1" dirty="0"/>
              <a:t>Formation</a:t>
            </a:r>
            <a:r>
              <a:rPr lang="fr-FR" sz="1200" dirty="0"/>
              <a:t> des </a:t>
            </a:r>
            <a:r>
              <a:rPr lang="fr-FR" sz="1200" dirty="0" err="1"/>
              <a:t>co</a:t>
            </a:r>
            <a:r>
              <a:rPr lang="fr-FR" sz="1200" dirty="0"/>
              <a:t> – chercheurs par les chercheurs académiques</a:t>
            </a:r>
          </a:p>
          <a:p>
            <a:pPr marL="685800" lvl="1" algn="just">
              <a:buFont typeface="Arial" panose="020B0604020202020204" pitchFamily="34" charset="0"/>
              <a:buChar char="•"/>
            </a:pPr>
            <a:r>
              <a:rPr lang="fr-FR" sz="1200" dirty="0"/>
              <a:t>Grandes lignes de l’EP prises en compte lors des entretiens</a:t>
            </a:r>
            <a:endParaRPr lang="fr-FR" sz="800" dirty="0"/>
          </a:p>
          <a:p>
            <a:pPr marL="685800" lvl="1" algn="just">
              <a:buFont typeface="Arial" panose="020B0604020202020204" pitchFamily="34" charset="0"/>
              <a:buChar char="•"/>
            </a:pPr>
            <a:r>
              <a:rPr lang="fr-FR" sz="1200" b="1" dirty="0"/>
              <a:t>Interroger</a:t>
            </a:r>
            <a:r>
              <a:rPr lang="fr-FR" sz="1200" dirty="0"/>
              <a:t> le </a:t>
            </a:r>
            <a:r>
              <a:rPr lang="fr-FR" sz="1200" b="1" dirty="0">
                <a:solidFill>
                  <a:srgbClr val="EB6452"/>
                </a:solidFill>
              </a:rPr>
              <a:t>vécu d’un échantillon</a:t>
            </a:r>
            <a:r>
              <a:rPr lang="fr-FR" sz="1200" b="1" dirty="0">
                <a:solidFill>
                  <a:schemeClr val="accent2"/>
                </a:solidFill>
              </a:rPr>
              <a:t> </a:t>
            </a:r>
            <a:r>
              <a:rPr lang="fr-FR" sz="1200" dirty="0"/>
              <a:t>de </a:t>
            </a:r>
            <a:r>
              <a:rPr lang="fr-FR" sz="1200" b="1" dirty="0"/>
              <a:t>67 patients et de parents</a:t>
            </a:r>
            <a:r>
              <a:rPr lang="fr-FR" sz="1200" dirty="0"/>
              <a:t> aux </a:t>
            </a:r>
            <a:r>
              <a:rPr lang="fr-FR" sz="1200" b="1" dirty="0"/>
              <a:t>profils</a:t>
            </a:r>
            <a:r>
              <a:rPr lang="fr-FR" sz="1200" dirty="0"/>
              <a:t> </a:t>
            </a:r>
            <a:r>
              <a:rPr lang="fr-FR" sz="1200" b="1" dirty="0"/>
              <a:t>variés </a:t>
            </a:r>
            <a:r>
              <a:rPr lang="fr-FR" sz="1200" dirty="0"/>
              <a:t>au long des </a:t>
            </a:r>
            <a:r>
              <a:rPr lang="fr-FR" sz="1200" b="1" dirty="0"/>
              <a:t>parcours</a:t>
            </a:r>
            <a:r>
              <a:rPr lang="fr-FR" sz="1200" dirty="0"/>
              <a:t> </a:t>
            </a:r>
            <a:r>
              <a:rPr lang="fr-FR" sz="1200" i="1" dirty="0"/>
              <a:t>(pédiatrique, adulte et adulte transplanté) </a:t>
            </a:r>
            <a:r>
              <a:rPr lang="fr-FR" sz="1200" dirty="0"/>
              <a:t>incluant des critères </a:t>
            </a:r>
            <a:r>
              <a:rPr lang="fr-FR" sz="1200" b="1" dirty="0"/>
              <a:t>socioéconomiques</a:t>
            </a:r>
          </a:p>
          <a:p>
            <a:endParaRPr lang="fr-FR" dirty="0"/>
          </a:p>
        </p:txBody>
      </p:sp>
      <p:sp>
        <p:nvSpPr>
          <p:cNvPr id="4" name="Espace réservé du numéro de diapositive 3"/>
          <p:cNvSpPr>
            <a:spLocks noGrp="1"/>
          </p:cNvSpPr>
          <p:nvPr>
            <p:ph type="sldNum" sz="quarter" idx="5"/>
          </p:nvPr>
        </p:nvSpPr>
        <p:spPr/>
        <p:txBody>
          <a:bodyPr/>
          <a:lstStyle/>
          <a:p>
            <a:fld id="{4F093575-C7DF-A349-BB59-323807A004CB}" type="slidenum">
              <a:rPr lang="fr-FR" smtClean="0"/>
              <a:t>4</a:t>
            </a:fld>
            <a:endParaRPr lang="fr-FR"/>
          </a:p>
        </p:txBody>
      </p:sp>
    </p:spTree>
    <p:extLst>
      <p:ext uri="{BB962C8B-B14F-4D97-AF65-F5344CB8AC3E}">
        <p14:creationId xmlns:p14="http://schemas.microsoft.com/office/powerpoint/2010/main" val="3632835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Christine</a:t>
            </a:r>
          </a:p>
          <a:p>
            <a:endParaRPr lang="fr-FR" dirty="0"/>
          </a:p>
          <a:p>
            <a:r>
              <a:rPr lang="fr-FR" dirty="0"/>
              <a:t>Transcription et analyse des entretiens grâce au logiciel N’VIVO pour regrouper par thèmes les EP décrites par chacun des patients de l’échantillon</a:t>
            </a:r>
          </a:p>
          <a:p>
            <a:r>
              <a:rPr lang="fr-FR" dirty="0"/>
              <a:t>Chaque grand thème est décliné en différentes questions</a:t>
            </a:r>
          </a:p>
          <a:p>
            <a:r>
              <a:rPr lang="fr-FR" dirty="0"/>
              <a:t>Banque de questions est structurée par thématique et par public</a:t>
            </a:r>
          </a:p>
          <a:p>
            <a:r>
              <a:rPr lang="fr-FR" dirty="0"/>
              <a:t>Adultes 390 </a:t>
            </a:r>
          </a:p>
          <a:p>
            <a:r>
              <a:rPr lang="fr-FR" dirty="0"/>
              <a:t>Parents 341</a:t>
            </a:r>
          </a:p>
          <a:p>
            <a:r>
              <a:rPr lang="fr-FR" dirty="0"/>
              <a:t>Transplantés 484</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4F093575-C7DF-A349-BB59-323807A004CB}" type="slidenum">
              <a:rPr lang="fr-FR" smtClean="0"/>
              <a:t>5</a:t>
            </a:fld>
            <a:endParaRPr lang="fr-FR"/>
          </a:p>
        </p:txBody>
      </p:sp>
    </p:spTree>
    <p:extLst>
      <p:ext uri="{BB962C8B-B14F-4D97-AF65-F5344CB8AC3E}">
        <p14:creationId xmlns:p14="http://schemas.microsoft.com/office/powerpoint/2010/main" val="1121647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Christine</a:t>
            </a:r>
          </a:p>
          <a:p>
            <a:endParaRPr lang="fr-FR" dirty="0"/>
          </a:p>
          <a:p>
            <a:r>
              <a:rPr lang="fr-FR" dirty="0"/>
              <a:t>Comment utiliser cette banque de questions</a:t>
            </a:r>
          </a:p>
          <a:p>
            <a:r>
              <a:rPr lang="fr-FR" dirty="0"/>
              <a:t>Exemple : pour identifier de nouveaux besoins en éducation thérapeutique ?</a:t>
            </a:r>
          </a:p>
          <a:p>
            <a:endParaRPr lang="fr-FR" dirty="0"/>
          </a:p>
          <a:p>
            <a:r>
              <a:rPr lang="fr-FR" dirty="0"/>
              <a:t>Créer des bouquets à thème</a:t>
            </a:r>
          </a:p>
          <a:p>
            <a:pPr marL="0" indent="0" algn="just">
              <a:buNone/>
            </a:pPr>
            <a:r>
              <a:rPr lang="fr-FR" b="1" dirty="0">
                <a:solidFill>
                  <a:srgbClr val="4BB8CF"/>
                </a:solidFill>
              </a:rPr>
              <a:t>Difficultés du vécu : </a:t>
            </a:r>
          </a:p>
          <a:p>
            <a:pPr marL="0" indent="0" algn="just">
              <a:buNone/>
            </a:pPr>
            <a:r>
              <a:rPr lang="fr-FR" dirty="0"/>
              <a:t>Identifier des difficultés dans l’expérience vécue dans le parcours de vie avec la maladie </a:t>
            </a:r>
          </a:p>
          <a:p>
            <a:pPr marL="0" indent="0" algn="just">
              <a:buNone/>
            </a:pPr>
            <a:r>
              <a:rPr lang="fr-FR" b="1" dirty="0">
                <a:solidFill>
                  <a:srgbClr val="6FEC3D"/>
                </a:solidFill>
              </a:rPr>
              <a:t>Activités</a:t>
            </a:r>
            <a:r>
              <a:rPr lang="fr-FR" dirty="0">
                <a:solidFill>
                  <a:srgbClr val="6FEC3D"/>
                </a:solidFill>
              </a:rPr>
              <a:t> </a:t>
            </a:r>
            <a:r>
              <a:rPr lang="fr-FR" b="1" dirty="0">
                <a:solidFill>
                  <a:srgbClr val="6FEC3D"/>
                </a:solidFill>
              </a:rPr>
              <a:t>ETP : </a:t>
            </a:r>
          </a:p>
          <a:p>
            <a:pPr marL="0" indent="0" algn="just">
              <a:buNone/>
            </a:pPr>
            <a:r>
              <a:rPr lang="fr-FR" dirty="0"/>
              <a:t>Interroger directement l’expérience patient sur l’accès, l’utilité, les demandes d’activités éducatives </a:t>
            </a:r>
          </a:p>
          <a:p>
            <a:pPr marL="0" indent="0" algn="just">
              <a:buNone/>
            </a:pPr>
            <a:endParaRPr lang="fr-FR" sz="800" dirty="0"/>
          </a:p>
          <a:p>
            <a:pPr algn="just">
              <a:buClr>
                <a:srgbClr val="4BB8CF"/>
              </a:buClr>
              <a:buFont typeface=".Lucida Grande UI Regular"/>
              <a:buChar char="►"/>
            </a:pPr>
            <a:r>
              <a:rPr lang="fr-FR" dirty="0">
                <a:sym typeface="Wingdings" pitchFamily="2" charset="2"/>
              </a:rPr>
              <a:t> Identification des besoins non couverts en population</a:t>
            </a:r>
          </a:p>
          <a:p>
            <a:pPr algn="just">
              <a:buFont typeface=".Lucida Grande UI Regular"/>
              <a:buChar char="►"/>
            </a:pPr>
            <a:r>
              <a:rPr lang="fr-FR" dirty="0">
                <a:sym typeface="Wingdings" pitchFamily="2" charset="2"/>
              </a:rPr>
              <a:t> Orienter le bilan éducatif individuel vers ces besoins</a:t>
            </a:r>
          </a:p>
          <a:p>
            <a:pPr algn="just">
              <a:buFont typeface=".Lucida Grande UI Regular"/>
              <a:buChar char="►"/>
            </a:pPr>
            <a:r>
              <a:rPr lang="fr-FR" dirty="0">
                <a:sym typeface="Wingdings" pitchFamily="2" charset="2"/>
              </a:rPr>
              <a:t> Créer des programmes/séances/activités ETP</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4F093575-C7DF-A349-BB59-323807A004CB}" type="slidenum">
              <a:rPr lang="fr-FR" smtClean="0"/>
              <a:t>6</a:t>
            </a:fld>
            <a:endParaRPr lang="fr-FR"/>
          </a:p>
        </p:txBody>
      </p:sp>
    </p:spTree>
    <p:extLst>
      <p:ext uri="{BB962C8B-B14F-4D97-AF65-F5344CB8AC3E}">
        <p14:creationId xmlns:p14="http://schemas.microsoft.com/office/powerpoint/2010/main" val="715536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Dominique</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4F093575-C7DF-A349-BB59-323807A004CB}" type="slidenum">
              <a:rPr lang="fr-FR" smtClean="0"/>
              <a:t>7</a:t>
            </a:fld>
            <a:endParaRPr lang="fr-FR"/>
          </a:p>
        </p:txBody>
      </p:sp>
    </p:spTree>
    <p:extLst>
      <p:ext uri="{BB962C8B-B14F-4D97-AF65-F5344CB8AC3E}">
        <p14:creationId xmlns:p14="http://schemas.microsoft.com/office/powerpoint/2010/main" val="1153796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Dominique</a:t>
            </a:r>
          </a:p>
        </p:txBody>
      </p:sp>
      <p:sp>
        <p:nvSpPr>
          <p:cNvPr id="4" name="Espace réservé du numéro de diapositive 3"/>
          <p:cNvSpPr>
            <a:spLocks noGrp="1"/>
          </p:cNvSpPr>
          <p:nvPr>
            <p:ph type="sldNum" sz="quarter" idx="10"/>
          </p:nvPr>
        </p:nvSpPr>
        <p:spPr/>
        <p:txBody>
          <a:bodyPr/>
          <a:lstStyle/>
          <a:p>
            <a:fld id="{4F876A81-66AF-485C-8853-7421FF8B91BD}" type="slidenum">
              <a:rPr lang="fr-FR" altLang="fr-FR" smtClean="0"/>
              <a:pPr/>
              <a:t>8</a:t>
            </a:fld>
            <a:endParaRPr lang="fr-FR" altLang="fr-FR"/>
          </a:p>
        </p:txBody>
      </p:sp>
    </p:spTree>
    <p:extLst>
      <p:ext uri="{BB962C8B-B14F-4D97-AF65-F5344CB8AC3E}">
        <p14:creationId xmlns:p14="http://schemas.microsoft.com/office/powerpoint/2010/main" val="4167394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Dominique</a:t>
            </a:r>
          </a:p>
        </p:txBody>
      </p:sp>
      <p:sp>
        <p:nvSpPr>
          <p:cNvPr id="4" name="Espace réservé du numéro de diapositive 3"/>
          <p:cNvSpPr>
            <a:spLocks noGrp="1"/>
          </p:cNvSpPr>
          <p:nvPr>
            <p:ph type="sldNum" sz="quarter" idx="10"/>
          </p:nvPr>
        </p:nvSpPr>
        <p:spPr/>
        <p:txBody>
          <a:bodyPr/>
          <a:lstStyle/>
          <a:p>
            <a:fld id="{4F876A81-66AF-485C-8853-7421FF8B91BD}" type="slidenum">
              <a:rPr lang="fr-FR" altLang="fr-FR" smtClean="0"/>
              <a:pPr/>
              <a:t>9</a:t>
            </a:fld>
            <a:endParaRPr lang="fr-FR" altLang="fr-FR"/>
          </a:p>
        </p:txBody>
      </p:sp>
    </p:spTree>
    <p:extLst>
      <p:ext uri="{BB962C8B-B14F-4D97-AF65-F5344CB8AC3E}">
        <p14:creationId xmlns:p14="http://schemas.microsoft.com/office/powerpoint/2010/main" val="28264430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1958CFCF-DAB2-2B46-8DDB-C9A9F939F4F7}"/>
              </a:ext>
            </a:extLst>
          </p:cNvPr>
          <p:cNvPicPr>
            <a:picLocks noChangeAspect="1"/>
          </p:cNvPicPr>
          <p:nvPr userDrawn="1"/>
        </p:nvPicPr>
        <p:blipFill rotWithShape="1">
          <a:blip r:embed="rId2"/>
          <a:srcRect t="27600" b="26879"/>
          <a:stretch/>
        </p:blipFill>
        <p:spPr>
          <a:xfrm>
            <a:off x="0" y="0"/>
            <a:ext cx="12192000" cy="6880194"/>
          </a:xfrm>
          <a:prstGeom prst="rect">
            <a:avLst/>
          </a:prstGeom>
        </p:spPr>
      </p:pic>
      <p:sp>
        <p:nvSpPr>
          <p:cNvPr id="2" name="Titre 1">
            <a:extLst>
              <a:ext uri="{FF2B5EF4-FFF2-40B4-BE49-F238E27FC236}">
                <a16:creationId xmlns:a16="http://schemas.microsoft.com/office/drawing/2014/main" id="{93CD3943-1BA8-F846-9A79-F30E28AC0403}"/>
              </a:ext>
            </a:extLst>
          </p:cNvPr>
          <p:cNvSpPr>
            <a:spLocks noGrp="1"/>
          </p:cNvSpPr>
          <p:nvPr>
            <p:ph type="ctrTitle"/>
          </p:nvPr>
        </p:nvSpPr>
        <p:spPr>
          <a:xfrm>
            <a:off x="1524000" y="2200590"/>
            <a:ext cx="9144000" cy="2387600"/>
          </a:xfrm>
        </p:spPr>
        <p:txBody>
          <a:bodyPr anchor="b"/>
          <a:lstStyle>
            <a:lvl1pPr algn="ctr">
              <a:defRPr sz="6000">
                <a:solidFill>
                  <a:schemeClr val="bg1"/>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22A60A9C-8CA4-EC4D-9437-CE5E01FB47F7}"/>
              </a:ext>
            </a:extLst>
          </p:cNvPr>
          <p:cNvSpPr>
            <a:spLocks noGrp="1"/>
          </p:cNvSpPr>
          <p:nvPr>
            <p:ph type="subTitle" idx="1"/>
          </p:nvPr>
        </p:nvSpPr>
        <p:spPr>
          <a:xfrm>
            <a:off x="1524000" y="4789398"/>
            <a:ext cx="9144000" cy="136574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pied de page 4">
            <a:extLst>
              <a:ext uri="{FF2B5EF4-FFF2-40B4-BE49-F238E27FC236}">
                <a16:creationId xmlns:a16="http://schemas.microsoft.com/office/drawing/2014/main" id="{E5F693AC-AB30-024A-B55C-7FA90D0D96EE}"/>
              </a:ext>
            </a:extLst>
          </p:cNvPr>
          <p:cNvSpPr>
            <a:spLocks noGrp="1"/>
          </p:cNvSpPr>
          <p:nvPr>
            <p:ph type="ftr" sz="quarter" idx="11"/>
          </p:nvPr>
        </p:nvSpPr>
        <p:spPr>
          <a:xfrm>
            <a:off x="2513881" y="6356350"/>
            <a:ext cx="7164238" cy="315383"/>
          </a:xfrm>
          <a:prstGeom prst="rect">
            <a:avLst/>
          </a:prstGeom>
        </p:spPr>
        <p:txBody>
          <a:bodyPr/>
          <a:lstStyle/>
          <a:p>
            <a:r>
              <a:rPr lang="fr-FR" dirty="0"/>
              <a:t>Congrès de la Société d’Education Thérapeutique Européenne &amp; réseau francophone– Liège – Mai 2024</a:t>
            </a:r>
          </a:p>
        </p:txBody>
      </p:sp>
      <p:pic>
        <p:nvPicPr>
          <p:cNvPr id="10" name="Image 9">
            <a:extLst>
              <a:ext uri="{FF2B5EF4-FFF2-40B4-BE49-F238E27FC236}">
                <a16:creationId xmlns:a16="http://schemas.microsoft.com/office/drawing/2014/main" id="{D248FF7E-301F-A84A-997E-E64DA5B995FD}"/>
              </a:ext>
            </a:extLst>
          </p:cNvPr>
          <p:cNvPicPr>
            <a:picLocks noChangeAspect="1"/>
          </p:cNvPicPr>
          <p:nvPr userDrawn="1"/>
        </p:nvPicPr>
        <p:blipFill>
          <a:blip r:embed="rId3"/>
          <a:stretch>
            <a:fillRect/>
          </a:stretch>
        </p:blipFill>
        <p:spPr>
          <a:xfrm>
            <a:off x="7951479" y="27025"/>
            <a:ext cx="2485125" cy="1136608"/>
          </a:xfrm>
          <a:prstGeom prst="rect">
            <a:avLst/>
          </a:prstGeom>
        </p:spPr>
      </p:pic>
      <p:sp>
        <p:nvSpPr>
          <p:cNvPr id="11" name="ZoneTexte 10">
            <a:extLst>
              <a:ext uri="{FF2B5EF4-FFF2-40B4-BE49-F238E27FC236}">
                <a16:creationId xmlns:a16="http://schemas.microsoft.com/office/drawing/2014/main" id="{2B6DDB76-35AD-DE43-8472-8DACAF6FB70B}"/>
              </a:ext>
            </a:extLst>
          </p:cNvPr>
          <p:cNvSpPr txBox="1"/>
          <p:nvPr userDrawn="1"/>
        </p:nvSpPr>
        <p:spPr>
          <a:xfrm>
            <a:off x="8426751" y="1110690"/>
            <a:ext cx="1534580" cy="230832"/>
          </a:xfrm>
          <a:prstGeom prst="rect">
            <a:avLst/>
          </a:prstGeom>
          <a:noFill/>
          <a:ln>
            <a:noFill/>
          </a:ln>
        </p:spPr>
        <p:txBody>
          <a:bodyPr wrap="square" rtlCol="0">
            <a:spAutoFit/>
          </a:bodyPr>
          <a:lstStyle/>
          <a:p>
            <a:pPr algn="ctr"/>
            <a:r>
              <a:rPr lang="fr-FR" sz="900" dirty="0">
                <a:solidFill>
                  <a:schemeClr val="accent1">
                    <a:lumMod val="50000"/>
                  </a:schemeClr>
                </a:solidFill>
              </a:rPr>
              <a:t>et son réseau francophone</a:t>
            </a:r>
          </a:p>
        </p:txBody>
      </p:sp>
    </p:spTree>
    <p:extLst>
      <p:ext uri="{BB962C8B-B14F-4D97-AF65-F5344CB8AC3E}">
        <p14:creationId xmlns:p14="http://schemas.microsoft.com/office/powerpoint/2010/main" val="2553742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0E3B94-BCD5-DA49-ADD6-79804CB23B92}"/>
              </a:ext>
            </a:extLst>
          </p:cNvPr>
          <p:cNvSpPr>
            <a:spLocks noGrp="1"/>
          </p:cNvSpPr>
          <p:nvPr>
            <p:ph type="title"/>
          </p:nvPr>
        </p:nvSpPr>
        <p:spPr>
          <a:xfrm>
            <a:off x="838200" y="168350"/>
            <a:ext cx="10515600" cy="1325563"/>
          </a:xfrm>
        </p:spPr>
        <p:txBody>
          <a:bodyPr/>
          <a:lstStyle/>
          <a:p>
            <a:r>
              <a:rPr lang="fr-FR" dirty="0"/>
              <a:t>Modifiez le style du titre</a:t>
            </a:r>
          </a:p>
        </p:txBody>
      </p:sp>
      <p:sp>
        <p:nvSpPr>
          <p:cNvPr id="3" name="Espace réservé du contenu 2">
            <a:extLst>
              <a:ext uri="{FF2B5EF4-FFF2-40B4-BE49-F238E27FC236}">
                <a16:creationId xmlns:a16="http://schemas.microsoft.com/office/drawing/2014/main" id="{695F8C5A-1ABB-654F-A67C-1322C289FAAF}"/>
              </a:ext>
            </a:extLst>
          </p:cNvPr>
          <p:cNvSpPr>
            <a:spLocks noGrp="1"/>
          </p:cNvSpPr>
          <p:nvPr>
            <p:ph idx="1"/>
          </p:nvPr>
        </p:nvSpPr>
        <p:spPr>
          <a:xfrm>
            <a:off x="838200" y="1608881"/>
            <a:ext cx="10515600" cy="4568082"/>
          </a:xfrm>
        </p:spPr>
        <p:txBody>
          <a:bodyPr/>
          <a:lstStyle/>
          <a:p>
            <a:pPr lvl="0"/>
            <a:r>
              <a:rPr lang="fr-FR"/>
              <a:t>Cliquez pour modifier les styles du texte du masque</a:t>
            </a:r>
          </a:p>
        </p:txBody>
      </p:sp>
      <p:sp>
        <p:nvSpPr>
          <p:cNvPr id="5" name="Espace réservé du pied de page 4">
            <a:extLst>
              <a:ext uri="{FF2B5EF4-FFF2-40B4-BE49-F238E27FC236}">
                <a16:creationId xmlns:a16="http://schemas.microsoft.com/office/drawing/2014/main" id="{36FBE86B-D17C-6644-99E5-F55510AAD094}"/>
              </a:ext>
            </a:extLst>
          </p:cNvPr>
          <p:cNvSpPr>
            <a:spLocks noGrp="1"/>
          </p:cNvSpPr>
          <p:nvPr>
            <p:ph type="ftr" sz="quarter" idx="11"/>
          </p:nvPr>
        </p:nvSpPr>
        <p:spPr>
          <a:xfrm>
            <a:off x="2639483" y="6311900"/>
            <a:ext cx="6913034" cy="315383"/>
          </a:xfrm>
          <a:prstGeom prst="rect">
            <a:avLst/>
          </a:prstGeom>
        </p:spPr>
        <p:txBody>
          <a:bodyPr/>
          <a:lstStyle/>
          <a:p>
            <a:r>
              <a:rPr lang="fr-FR" dirty="0"/>
              <a:t>Congrès de la Société d’Education Thérapeutique Européenne &amp; réseau francophone – Liège – Mai 2024</a:t>
            </a:r>
          </a:p>
        </p:txBody>
      </p:sp>
    </p:spTree>
    <p:extLst>
      <p:ext uri="{BB962C8B-B14F-4D97-AF65-F5344CB8AC3E}">
        <p14:creationId xmlns:p14="http://schemas.microsoft.com/office/powerpoint/2010/main" val="1531024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4F9161-2D55-904C-BFF6-381A48E194D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C01F14F-F101-9848-B916-7CFBD4A959B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F45F1B4-6D18-D341-88C5-CD67F25EFFD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p:txBody>
      </p:sp>
      <p:sp>
        <p:nvSpPr>
          <p:cNvPr id="6" name="Espace réservé du pied de page 5">
            <a:extLst>
              <a:ext uri="{FF2B5EF4-FFF2-40B4-BE49-F238E27FC236}">
                <a16:creationId xmlns:a16="http://schemas.microsoft.com/office/drawing/2014/main" id="{B3FB8EAA-34CD-A746-8682-1633D489F944}"/>
              </a:ext>
            </a:extLst>
          </p:cNvPr>
          <p:cNvSpPr>
            <a:spLocks noGrp="1"/>
          </p:cNvSpPr>
          <p:nvPr>
            <p:ph type="ftr" sz="quarter" idx="11"/>
          </p:nvPr>
        </p:nvSpPr>
        <p:spPr>
          <a:xfrm>
            <a:off x="2518833" y="6311900"/>
            <a:ext cx="7154333" cy="315383"/>
          </a:xfrm>
          <a:prstGeom prst="rect">
            <a:avLst/>
          </a:prstGeom>
        </p:spPr>
        <p:txBody>
          <a:bodyPr/>
          <a:lstStyle/>
          <a:p>
            <a:r>
              <a:rPr lang="fr-FR" dirty="0"/>
              <a:t>Congrès de la Société d’Education Thérapeutique Européenne &amp; réseau francophone– Liège – Mai 2024</a:t>
            </a:r>
          </a:p>
        </p:txBody>
      </p:sp>
    </p:spTree>
    <p:extLst>
      <p:ext uri="{BB962C8B-B14F-4D97-AF65-F5344CB8AC3E}">
        <p14:creationId xmlns:p14="http://schemas.microsoft.com/office/powerpoint/2010/main" val="655361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4AE9C9-A341-5F47-B580-61377B7D1B8D}"/>
              </a:ext>
            </a:extLst>
          </p:cNvPr>
          <p:cNvSpPr>
            <a:spLocks noGrp="1"/>
          </p:cNvSpPr>
          <p:nvPr>
            <p:ph type="title"/>
          </p:nvPr>
        </p:nvSpPr>
        <p:spPr/>
        <p:txBody>
          <a:bodyPr/>
          <a:lstStyle/>
          <a:p>
            <a:r>
              <a:rPr lang="fr-FR"/>
              <a:t>Modifiez le style du titre</a:t>
            </a:r>
          </a:p>
        </p:txBody>
      </p:sp>
      <p:sp>
        <p:nvSpPr>
          <p:cNvPr id="4" name="Espace réservé du pied de page 3">
            <a:extLst>
              <a:ext uri="{FF2B5EF4-FFF2-40B4-BE49-F238E27FC236}">
                <a16:creationId xmlns:a16="http://schemas.microsoft.com/office/drawing/2014/main" id="{CF250344-E1A8-894B-A5EF-10A66629C9C9}"/>
              </a:ext>
            </a:extLst>
          </p:cNvPr>
          <p:cNvSpPr>
            <a:spLocks noGrp="1"/>
          </p:cNvSpPr>
          <p:nvPr>
            <p:ph type="ftr" sz="quarter" idx="11"/>
          </p:nvPr>
        </p:nvSpPr>
        <p:spPr>
          <a:xfrm>
            <a:off x="2595033" y="6336509"/>
            <a:ext cx="7001933" cy="315383"/>
          </a:xfrm>
          <a:prstGeom prst="rect">
            <a:avLst/>
          </a:prstGeom>
        </p:spPr>
        <p:txBody>
          <a:bodyPr/>
          <a:lstStyle/>
          <a:p>
            <a:r>
              <a:rPr lang="fr-FR" dirty="0"/>
              <a:t>Congrès de la Société d’Education Thérapeutique Européenne &amp; réseau francophone– Liège – Mai 2024</a:t>
            </a:r>
          </a:p>
        </p:txBody>
      </p:sp>
    </p:spTree>
    <p:extLst>
      <p:ext uri="{BB962C8B-B14F-4D97-AF65-F5344CB8AC3E}">
        <p14:creationId xmlns:p14="http://schemas.microsoft.com/office/powerpoint/2010/main" val="3171787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9124B93C-9735-7E4B-ABD0-546F549DB152}"/>
              </a:ext>
            </a:extLst>
          </p:cNvPr>
          <p:cNvSpPr>
            <a:spLocks noGrp="1"/>
          </p:cNvSpPr>
          <p:nvPr>
            <p:ph type="ftr" sz="quarter" idx="11"/>
          </p:nvPr>
        </p:nvSpPr>
        <p:spPr>
          <a:xfrm>
            <a:off x="2641600" y="6336509"/>
            <a:ext cx="6925733" cy="315383"/>
          </a:xfrm>
          <a:prstGeom prst="rect">
            <a:avLst/>
          </a:prstGeom>
        </p:spPr>
        <p:txBody>
          <a:bodyPr/>
          <a:lstStyle/>
          <a:p>
            <a:r>
              <a:rPr lang="fr-FR" dirty="0"/>
              <a:t>Congrès de la Société d’Education Thérapeutique Européenne &amp; réseau francophone – Liège – Mai 2024</a:t>
            </a:r>
          </a:p>
        </p:txBody>
      </p:sp>
    </p:spTree>
    <p:extLst>
      <p:ext uri="{BB962C8B-B14F-4D97-AF65-F5344CB8AC3E}">
        <p14:creationId xmlns:p14="http://schemas.microsoft.com/office/powerpoint/2010/main" val="3069671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4AB988C-EEED-1143-896E-68A5D95166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pic>
        <p:nvPicPr>
          <p:cNvPr id="7" name="Image 6">
            <a:extLst>
              <a:ext uri="{FF2B5EF4-FFF2-40B4-BE49-F238E27FC236}">
                <a16:creationId xmlns:a16="http://schemas.microsoft.com/office/drawing/2014/main" id="{FCB28C39-DDB1-D749-A5E1-8E1F192308E1}"/>
              </a:ext>
            </a:extLst>
          </p:cNvPr>
          <p:cNvPicPr/>
          <p:nvPr userDrawn="1"/>
        </p:nvPicPr>
        <p:blipFill rotWithShape="1">
          <a:blip r:embed="rId7" cstate="print">
            <a:extLst>
              <a:ext uri="{28A0092B-C50C-407E-A947-70E740481C1C}">
                <a14:useLocalDpi xmlns:a14="http://schemas.microsoft.com/office/drawing/2010/main" val="0"/>
              </a:ext>
            </a:extLst>
          </a:blip>
          <a:srcRect r="27917" b="89387"/>
          <a:stretch/>
        </p:blipFill>
        <p:spPr bwMode="auto">
          <a:xfrm>
            <a:off x="0" y="5032375"/>
            <a:ext cx="8788400" cy="1825625"/>
          </a:xfrm>
          <a:prstGeom prst="rect">
            <a:avLst/>
          </a:prstGeom>
          <a:ln>
            <a:noFill/>
          </a:ln>
          <a:extLst>
            <a:ext uri="{53640926-AAD7-44D8-BBD7-CCE9431645EC}">
              <a14:shadowObscured xmlns:a14="http://schemas.microsoft.com/office/drawing/2010/main"/>
            </a:ext>
          </a:extLst>
        </p:spPr>
      </p:pic>
      <p:sp>
        <p:nvSpPr>
          <p:cNvPr id="3" name="Espace réservé du texte 2">
            <a:extLst>
              <a:ext uri="{FF2B5EF4-FFF2-40B4-BE49-F238E27FC236}">
                <a16:creationId xmlns:a16="http://schemas.microsoft.com/office/drawing/2014/main" id="{829ED719-F5AB-BA40-9B74-CFBADC5A7A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5" name="Espace réservé du pied de page 4">
            <a:extLst>
              <a:ext uri="{FF2B5EF4-FFF2-40B4-BE49-F238E27FC236}">
                <a16:creationId xmlns:a16="http://schemas.microsoft.com/office/drawing/2014/main" id="{60D3737E-4AAD-604E-AFD9-AEE4056FBCE7}"/>
              </a:ext>
            </a:extLst>
          </p:cNvPr>
          <p:cNvSpPr>
            <a:spLocks noGrp="1"/>
          </p:cNvSpPr>
          <p:nvPr>
            <p:ph type="ftr" sz="quarter" idx="3"/>
          </p:nvPr>
        </p:nvSpPr>
        <p:spPr>
          <a:xfrm>
            <a:off x="2742143" y="6359790"/>
            <a:ext cx="6707713" cy="3153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Congrès de la Société d’Education Thérapeutique Européenne &amp; réseau francophone– Liège – Mai 2024</a:t>
            </a:r>
          </a:p>
        </p:txBody>
      </p:sp>
      <p:pic>
        <p:nvPicPr>
          <p:cNvPr id="8" name="Image 7">
            <a:extLst>
              <a:ext uri="{FF2B5EF4-FFF2-40B4-BE49-F238E27FC236}">
                <a16:creationId xmlns:a16="http://schemas.microsoft.com/office/drawing/2014/main" id="{3074E50A-2AA8-C24C-9E97-0EF97B829B26}"/>
              </a:ext>
            </a:extLst>
          </p:cNvPr>
          <p:cNvPicPr>
            <a:picLocks noChangeAspect="1"/>
          </p:cNvPicPr>
          <p:nvPr userDrawn="1"/>
        </p:nvPicPr>
        <p:blipFill>
          <a:blip r:embed="rId8"/>
          <a:stretch>
            <a:fillRect/>
          </a:stretch>
        </p:blipFill>
        <p:spPr>
          <a:xfrm>
            <a:off x="9980080" y="5829058"/>
            <a:ext cx="1826845" cy="835534"/>
          </a:xfrm>
          <a:prstGeom prst="rect">
            <a:avLst/>
          </a:prstGeom>
        </p:spPr>
      </p:pic>
      <p:sp>
        <p:nvSpPr>
          <p:cNvPr id="9" name="ZoneTexte 8">
            <a:extLst>
              <a:ext uri="{FF2B5EF4-FFF2-40B4-BE49-F238E27FC236}">
                <a16:creationId xmlns:a16="http://schemas.microsoft.com/office/drawing/2014/main" id="{35729B9D-D9B1-4944-B103-B6CF5B441FF7}"/>
              </a:ext>
            </a:extLst>
          </p:cNvPr>
          <p:cNvSpPr txBox="1"/>
          <p:nvPr userDrawn="1"/>
        </p:nvSpPr>
        <p:spPr>
          <a:xfrm>
            <a:off x="10126212" y="6564564"/>
            <a:ext cx="1534580" cy="200055"/>
          </a:xfrm>
          <a:prstGeom prst="rect">
            <a:avLst/>
          </a:prstGeom>
          <a:noFill/>
          <a:ln>
            <a:noFill/>
          </a:ln>
        </p:spPr>
        <p:txBody>
          <a:bodyPr wrap="square" rtlCol="0">
            <a:spAutoFit/>
          </a:bodyPr>
          <a:lstStyle/>
          <a:p>
            <a:pPr algn="ctr"/>
            <a:r>
              <a:rPr lang="fr-FR" sz="700" dirty="0">
                <a:solidFill>
                  <a:schemeClr val="accent1">
                    <a:lumMod val="50000"/>
                  </a:schemeClr>
                </a:solidFill>
              </a:rPr>
              <a:t>et son réseau francophone</a:t>
            </a:r>
          </a:p>
        </p:txBody>
      </p:sp>
    </p:spTree>
    <p:extLst>
      <p:ext uri="{BB962C8B-B14F-4D97-AF65-F5344CB8AC3E}">
        <p14:creationId xmlns:p14="http://schemas.microsoft.com/office/powerpoint/2010/main" val="2782768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6.png"/><Relationship Id="rId2" Type="http://schemas.openxmlformats.org/officeDocument/2006/relationships/notesSlide" Target="../notesSlides/notesSlide5.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jpeg"/><Relationship Id="rId7" Type="http://schemas.openxmlformats.org/officeDocument/2006/relationships/image" Target="../media/image3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AD0B2C5-AE86-033E-6D03-98A20A5D7AD3}"/>
              </a:ext>
            </a:extLst>
          </p:cNvPr>
          <p:cNvSpPr txBox="1"/>
          <p:nvPr/>
        </p:nvSpPr>
        <p:spPr>
          <a:xfrm>
            <a:off x="-1" y="6519446"/>
            <a:ext cx="12192001" cy="338554"/>
          </a:xfrm>
          <a:prstGeom prst="rect">
            <a:avLst/>
          </a:prstGeom>
          <a:noFill/>
        </p:spPr>
        <p:txBody>
          <a:bodyPr wrap="square" rtlCol="0">
            <a:spAutoFit/>
          </a:bodyPr>
          <a:lstStyle/>
          <a:p>
            <a:r>
              <a:rPr lang="fr-FR" sz="1600" dirty="0">
                <a:effectLst/>
                <a:latin typeface="Helvetica" pitchFamily="2" charset="0"/>
              </a:rPr>
              <a:t>Une recherche financée dans le cadre du programme Sciences avec et pour la société de l’           , </a:t>
            </a:r>
            <a:r>
              <a:rPr lang="fr-FR" sz="1600" dirty="0">
                <a:latin typeface="Helvetica" pitchFamily="2" charset="0"/>
              </a:rPr>
              <a:t> (</a:t>
            </a:r>
            <a:r>
              <a:rPr lang="fr-FR" sz="1200" dirty="0">
                <a:effectLst/>
                <a:latin typeface="Helvetica" pitchFamily="2" charset="0"/>
              </a:rPr>
              <a:t>AAP SAPS-RA-RP1, édition 2022)</a:t>
            </a:r>
            <a:endParaRPr lang="fr-FR" sz="1600" dirty="0">
              <a:effectLst/>
              <a:latin typeface="Helvetica" pitchFamily="2" charset="0"/>
            </a:endParaRPr>
          </a:p>
        </p:txBody>
      </p:sp>
      <p:sp>
        <p:nvSpPr>
          <p:cNvPr id="2" name="Titre 1">
            <a:extLst>
              <a:ext uri="{FF2B5EF4-FFF2-40B4-BE49-F238E27FC236}">
                <a16:creationId xmlns:a16="http://schemas.microsoft.com/office/drawing/2014/main" id="{46CE7C0D-2285-1144-8FD2-82C0F47CEF75}"/>
              </a:ext>
            </a:extLst>
          </p:cNvPr>
          <p:cNvSpPr>
            <a:spLocks noGrp="1"/>
          </p:cNvSpPr>
          <p:nvPr>
            <p:ph type="ctrTitle"/>
          </p:nvPr>
        </p:nvSpPr>
        <p:spPr>
          <a:xfrm>
            <a:off x="1715814" y="1052546"/>
            <a:ext cx="7898524" cy="3736852"/>
          </a:xfrm>
        </p:spPr>
        <p:txBody>
          <a:bodyPr anchor="ctr">
            <a:noAutofit/>
          </a:bodyPr>
          <a:lstStyle/>
          <a:p>
            <a:r>
              <a:rPr lang="fr-FR" sz="3200" dirty="0">
                <a:effectLst/>
                <a:latin typeface="Helvetica" pitchFamily="2" charset="0"/>
              </a:rPr>
              <a:t>Un recueil de l’Expérience Patient Mucoviscidose pour repérer des</a:t>
            </a:r>
            <a:br>
              <a:rPr lang="fr-FR" sz="3200" dirty="0">
                <a:effectLst/>
                <a:latin typeface="Helvetica" pitchFamily="2" charset="0"/>
              </a:rPr>
            </a:br>
            <a:r>
              <a:rPr lang="fr-FR" sz="3200" dirty="0">
                <a:effectLst/>
                <a:latin typeface="Helvetica" pitchFamily="2" charset="0"/>
              </a:rPr>
              <a:t> besoins non satisfaits en ETP</a:t>
            </a:r>
            <a:br>
              <a:rPr lang="fr-FR" sz="3200" dirty="0">
                <a:effectLst/>
                <a:latin typeface="Helvetica" pitchFamily="2" charset="0"/>
              </a:rPr>
            </a:br>
            <a:br>
              <a:rPr lang="fr-FR" sz="3200" dirty="0">
                <a:latin typeface="Helvetica" pitchFamily="2" charset="0"/>
              </a:rPr>
            </a:br>
            <a:endParaRPr lang="fr-FR" sz="3200" i="1" dirty="0"/>
          </a:p>
        </p:txBody>
      </p:sp>
      <p:sp>
        <p:nvSpPr>
          <p:cNvPr id="3" name="Sous-titre 2">
            <a:extLst>
              <a:ext uri="{FF2B5EF4-FFF2-40B4-BE49-F238E27FC236}">
                <a16:creationId xmlns:a16="http://schemas.microsoft.com/office/drawing/2014/main" id="{8268C0A2-1B7F-AA4D-B3C3-FECAD4DAAE76}"/>
              </a:ext>
            </a:extLst>
          </p:cNvPr>
          <p:cNvSpPr>
            <a:spLocks noGrp="1"/>
          </p:cNvSpPr>
          <p:nvPr>
            <p:ph type="subTitle" idx="1"/>
          </p:nvPr>
        </p:nvSpPr>
        <p:spPr>
          <a:xfrm>
            <a:off x="1332186" y="4789398"/>
            <a:ext cx="9144000" cy="1365744"/>
          </a:xfrm>
        </p:spPr>
        <p:txBody>
          <a:bodyPr/>
          <a:lstStyle/>
          <a:p>
            <a:endParaRPr lang="fr-FR" dirty="0"/>
          </a:p>
          <a:p>
            <a:r>
              <a:rPr lang="fr-FR" dirty="0"/>
              <a:t>Christine </a:t>
            </a:r>
            <a:r>
              <a:rPr lang="fr-FR" dirty="0" err="1"/>
              <a:t>Heymès</a:t>
            </a:r>
            <a:r>
              <a:rPr lang="fr-FR" dirty="0"/>
              <a:t>, Parent </a:t>
            </a:r>
            <a:r>
              <a:rPr lang="fr-FR" dirty="0" err="1"/>
              <a:t>co</a:t>
            </a:r>
            <a:r>
              <a:rPr lang="fr-FR" dirty="0"/>
              <a:t>-chercheur &amp; partenaire en ETP</a:t>
            </a:r>
          </a:p>
          <a:p>
            <a:r>
              <a:rPr lang="fr-FR" dirty="0"/>
              <a:t>Dominique </a:t>
            </a:r>
            <a:r>
              <a:rPr lang="fr-FR" dirty="0" err="1"/>
              <a:t>Pougheon</a:t>
            </a:r>
            <a:r>
              <a:rPr lang="fr-FR" dirty="0"/>
              <a:t> Bertrand, chercheure, LEPS UR3412 (USPN)</a:t>
            </a:r>
          </a:p>
        </p:txBody>
      </p:sp>
      <p:pic>
        <p:nvPicPr>
          <p:cNvPr id="6" name="Image 5" descr="Une image contenant texte, orange&#10;&#10;Description générée automatiquement">
            <a:extLst>
              <a:ext uri="{FF2B5EF4-FFF2-40B4-BE49-F238E27FC236}">
                <a16:creationId xmlns:a16="http://schemas.microsoft.com/office/drawing/2014/main" id="{0CEC0081-1785-6E1A-8611-7FB4E72E4F5D}"/>
              </a:ext>
            </a:extLst>
          </p:cNvPr>
          <p:cNvPicPr>
            <a:picLocks noChangeAspect="1"/>
          </p:cNvPicPr>
          <p:nvPr/>
        </p:nvPicPr>
        <p:blipFill>
          <a:blip r:embed="rId3"/>
          <a:stretch>
            <a:fillRect/>
          </a:stretch>
        </p:blipFill>
        <p:spPr>
          <a:xfrm>
            <a:off x="5894989" y="3315550"/>
            <a:ext cx="2432428" cy="1656000"/>
          </a:xfrm>
          <a:prstGeom prst="rect">
            <a:avLst/>
          </a:prstGeom>
          <a:ln w="50800">
            <a:solidFill>
              <a:schemeClr val="accent2"/>
            </a:solidFill>
          </a:ln>
        </p:spPr>
      </p:pic>
      <p:pic>
        <p:nvPicPr>
          <p:cNvPr id="7" name="Image 6" descr="Une image contenant Police, logo, Graphique, symbole&#10;&#10;Description générée automatiquement">
            <a:extLst>
              <a:ext uri="{FF2B5EF4-FFF2-40B4-BE49-F238E27FC236}">
                <a16:creationId xmlns:a16="http://schemas.microsoft.com/office/drawing/2014/main" id="{66FBD80B-27B8-00BB-F6D5-F1D3985F8E27}"/>
              </a:ext>
            </a:extLst>
          </p:cNvPr>
          <p:cNvPicPr>
            <a:picLocks noChangeAspect="1"/>
          </p:cNvPicPr>
          <p:nvPr/>
        </p:nvPicPr>
        <p:blipFill rotWithShape="1">
          <a:blip r:embed="rId4"/>
          <a:srcRect t="28934" b="30398"/>
          <a:stretch/>
        </p:blipFill>
        <p:spPr>
          <a:xfrm>
            <a:off x="8358354" y="6492178"/>
            <a:ext cx="651290" cy="324000"/>
          </a:xfrm>
          <a:prstGeom prst="rect">
            <a:avLst/>
          </a:prstGeom>
          <a:solidFill>
            <a:schemeClr val="bg1"/>
          </a:solidFill>
        </p:spPr>
      </p:pic>
      <p:pic>
        <p:nvPicPr>
          <p:cNvPr id="4" name="Image 3">
            <a:extLst>
              <a:ext uri="{FF2B5EF4-FFF2-40B4-BE49-F238E27FC236}">
                <a16:creationId xmlns:a16="http://schemas.microsoft.com/office/drawing/2014/main" id="{028C5C49-8356-25F2-8B1B-37DAA40A6CC1}"/>
              </a:ext>
            </a:extLst>
          </p:cNvPr>
          <p:cNvPicPr>
            <a:picLocks noChangeAspect="1"/>
          </p:cNvPicPr>
          <p:nvPr/>
        </p:nvPicPr>
        <p:blipFill>
          <a:blip r:embed="rId5"/>
          <a:stretch>
            <a:fillRect/>
          </a:stretch>
        </p:blipFill>
        <p:spPr>
          <a:xfrm>
            <a:off x="2985823" y="3243550"/>
            <a:ext cx="2525538" cy="1728000"/>
          </a:xfrm>
          <a:prstGeom prst="rect">
            <a:avLst/>
          </a:prstGeom>
        </p:spPr>
      </p:pic>
    </p:spTree>
    <p:extLst>
      <p:ext uri="{BB962C8B-B14F-4D97-AF65-F5344CB8AC3E}">
        <p14:creationId xmlns:p14="http://schemas.microsoft.com/office/powerpoint/2010/main" val="935932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re 6"/>
          <p:cNvSpPr>
            <a:spLocks noGrp="1"/>
          </p:cNvSpPr>
          <p:nvPr>
            <p:ph type="title" idx="4294967295"/>
          </p:nvPr>
        </p:nvSpPr>
        <p:spPr>
          <a:xfrm>
            <a:off x="2154263" y="129600"/>
            <a:ext cx="10037737" cy="1325563"/>
          </a:xfrm>
        </p:spPr>
        <p:txBody>
          <a:bodyPr>
            <a:normAutofit/>
          </a:bodyPr>
          <a:lstStyle/>
          <a:p>
            <a:pPr eaLnBrk="1" hangingPunct="1"/>
            <a:r>
              <a:rPr lang="fr-FR" altLang="fr-FR" sz="3100" dirty="0"/>
              <a:t>Résultats - </a:t>
            </a:r>
            <a:r>
              <a:rPr lang="fr-FR" altLang="fr-FR" sz="4000" dirty="0"/>
              <a:t>Traitements :</a:t>
            </a:r>
            <a:r>
              <a:rPr lang="fr-FR" altLang="fr-FR" sz="3200" dirty="0"/>
              <a:t> </a:t>
            </a:r>
            <a:br>
              <a:rPr lang="fr-FR" altLang="fr-FR" sz="3200" dirty="0"/>
            </a:br>
            <a:r>
              <a:rPr lang="fr-FR" altLang="fr-FR" sz="1800" dirty="0"/>
              <a:t>(en proportion, pour 10 patients par étiologie)</a:t>
            </a:r>
            <a:endParaRPr lang="fr-FR" altLang="fr-FR" sz="2400" dirty="0"/>
          </a:p>
        </p:txBody>
      </p:sp>
      <p:grpSp>
        <p:nvGrpSpPr>
          <p:cNvPr id="9" name="Groupe 8">
            <a:extLst>
              <a:ext uri="{FF2B5EF4-FFF2-40B4-BE49-F238E27FC236}">
                <a16:creationId xmlns:a16="http://schemas.microsoft.com/office/drawing/2014/main" id="{6EA9E2EC-EC06-B7A7-0720-63699D33193A}"/>
              </a:ext>
            </a:extLst>
          </p:cNvPr>
          <p:cNvGrpSpPr/>
          <p:nvPr/>
        </p:nvGrpSpPr>
        <p:grpSpPr>
          <a:xfrm>
            <a:off x="314783" y="1556792"/>
            <a:ext cx="7482074" cy="5275441"/>
            <a:chOff x="314783" y="1556792"/>
            <a:chExt cx="7482074" cy="5275441"/>
          </a:xfrm>
        </p:grpSpPr>
        <p:graphicFrame>
          <p:nvGraphicFramePr>
            <p:cNvPr id="6" name="Graphique 5">
              <a:extLst>
                <a:ext uri="{FF2B5EF4-FFF2-40B4-BE49-F238E27FC236}">
                  <a16:creationId xmlns:a16="http://schemas.microsoft.com/office/drawing/2014/main" id="{F2730236-1CB4-4A07-BECE-ADE4873A5A8C}"/>
                </a:ext>
              </a:extLst>
            </p:cNvPr>
            <p:cNvGraphicFramePr>
              <a:graphicFrameLocks/>
            </p:cNvGraphicFramePr>
            <p:nvPr>
              <p:extLst>
                <p:ext uri="{D42A27DB-BD31-4B8C-83A1-F6EECF244321}">
                  <p14:modId xmlns:p14="http://schemas.microsoft.com/office/powerpoint/2010/main" val="467298007"/>
                </p:ext>
              </p:extLst>
            </p:nvPr>
          </p:nvGraphicFramePr>
          <p:xfrm>
            <a:off x="314783" y="1556792"/>
            <a:ext cx="7482074" cy="40894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853131" y="5631904"/>
              <a:ext cx="6943725" cy="1200329"/>
            </a:xfrm>
            <a:prstGeom prst="rect">
              <a:avLst/>
            </a:prstGeom>
            <a:solidFill>
              <a:schemeClr val="bg1"/>
            </a:solidFill>
          </p:spPr>
          <p:txBody>
            <a:bodyPr wrap="square">
              <a:spAutoFit/>
            </a:bodyPr>
            <a:lstStyle/>
            <a:p>
              <a:pPr algn="ctr"/>
              <a:r>
                <a:rPr lang="fr-FR" dirty="0">
                  <a:latin typeface="Calibri" panose="020F0502020204030204" pitchFamily="34" charset="0"/>
                  <a:cs typeface="Calibri" panose="020F0502020204030204" pitchFamily="34" charset="0"/>
                </a:rPr>
                <a:t>Comparaison des proportions :</a:t>
              </a:r>
            </a:p>
            <a:p>
              <a:r>
                <a:rPr lang="fr-FR" dirty="0">
                  <a:latin typeface="Calibri" panose="020F0502020204030204" pitchFamily="34" charset="0"/>
                  <a:cs typeface="Calibri" panose="020F0502020204030204" pitchFamily="34" charset="0"/>
                </a:rPr>
                <a:t>différence non significative</a:t>
              </a:r>
            </a:p>
            <a:p>
              <a:pPr algn="r"/>
              <a:r>
                <a:rPr lang="fr-FR" dirty="0">
                  <a:latin typeface="Calibri" panose="020F0502020204030204" pitchFamily="34" charset="0"/>
                  <a:cs typeface="Calibri" panose="020F0502020204030204" pitchFamily="34" charset="0"/>
                </a:rPr>
                <a:t>différence significative </a:t>
              </a:r>
            </a:p>
            <a:p>
              <a:pPr algn="r"/>
              <a:r>
                <a:rPr lang="fr-FR" dirty="0">
                  <a:latin typeface="Calibri" panose="020F0502020204030204" pitchFamily="34" charset="0"/>
                  <a:cs typeface="Calibri" panose="020F0502020204030204" pitchFamily="34" charset="0"/>
                </a:rPr>
                <a:t>(p &lt; 0,01)</a:t>
              </a:r>
            </a:p>
          </p:txBody>
        </p:sp>
        <p:cxnSp>
          <p:nvCxnSpPr>
            <p:cNvPr id="8" name="Connecteur droit 7">
              <a:extLst>
                <a:ext uri="{FF2B5EF4-FFF2-40B4-BE49-F238E27FC236}">
                  <a16:creationId xmlns:a16="http://schemas.microsoft.com/office/drawing/2014/main" id="{527E2267-578E-7C22-24A8-2D68567545C5}"/>
                </a:ext>
              </a:extLst>
            </p:cNvPr>
            <p:cNvCxnSpPr>
              <a:cxnSpLocks/>
            </p:cNvCxnSpPr>
            <p:nvPr/>
          </p:nvCxnSpPr>
          <p:spPr>
            <a:xfrm flipV="1">
              <a:off x="4143835" y="1556792"/>
              <a:ext cx="0" cy="51181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 name="Image 2" descr="Une image contenant texte, orange&#10;&#10;Description générée automatiquement">
            <a:extLst>
              <a:ext uri="{FF2B5EF4-FFF2-40B4-BE49-F238E27FC236}">
                <a16:creationId xmlns:a16="http://schemas.microsoft.com/office/drawing/2014/main" id="{15B49B74-751D-62D1-82EC-5EF89F2676C3}"/>
              </a:ext>
            </a:extLst>
          </p:cNvPr>
          <p:cNvPicPr>
            <a:picLocks noChangeAspect="1"/>
          </p:cNvPicPr>
          <p:nvPr/>
        </p:nvPicPr>
        <p:blipFill>
          <a:blip r:embed="rId4"/>
          <a:stretch>
            <a:fillRect/>
          </a:stretch>
        </p:blipFill>
        <p:spPr>
          <a:xfrm>
            <a:off x="221272" y="165111"/>
            <a:ext cx="1744776" cy="1187846"/>
          </a:xfrm>
          <a:prstGeom prst="rect">
            <a:avLst/>
          </a:prstGeom>
          <a:ln w="50800">
            <a:solidFill>
              <a:schemeClr val="accent2"/>
            </a:solidFill>
          </a:ln>
        </p:spPr>
      </p:pic>
      <p:pic>
        <p:nvPicPr>
          <p:cNvPr id="4" name="Image 3" descr="Une image contenant texte, Graphique, Police, logo&#10;&#10;Description générée automatiquement">
            <a:extLst>
              <a:ext uri="{FF2B5EF4-FFF2-40B4-BE49-F238E27FC236}">
                <a16:creationId xmlns:a16="http://schemas.microsoft.com/office/drawing/2014/main" id="{F451CDC5-4434-4EC2-6712-16592B486ACE}"/>
              </a:ext>
            </a:extLst>
          </p:cNvPr>
          <p:cNvPicPr>
            <a:picLocks noChangeAspect="1"/>
          </p:cNvPicPr>
          <p:nvPr/>
        </p:nvPicPr>
        <p:blipFill>
          <a:blip r:embed="rId5"/>
          <a:stretch>
            <a:fillRect/>
          </a:stretch>
        </p:blipFill>
        <p:spPr>
          <a:xfrm>
            <a:off x="10832732" y="96253"/>
            <a:ext cx="1246294" cy="740655"/>
          </a:xfrm>
          <a:prstGeom prst="rect">
            <a:avLst/>
          </a:prstGeom>
        </p:spPr>
      </p:pic>
      <p:sp>
        <p:nvSpPr>
          <p:cNvPr id="10" name="Bulle ronde 9">
            <a:extLst>
              <a:ext uri="{FF2B5EF4-FFF2-40B4-BE49-F238E27FC236}">
                <a16:creationId xmlns:a16="http://schemas.microsoft.com/office/drawing/2014/main" id="{97A37294-E1EF-E8B3-F090-B4EB47598008}"/>
              </a:ext>
            </a:extLst>
          </p:cNvPr>
          <p:cNvSpPr/>
          <p:nvPr/>
        </p:nvSpPr>
        <p:spPr>
          <a:xfrm>
            <a:off x="7563176" y="870256"/>
            <a:ext cx="4515850" cy="2234350"/>
          </a:xfrm>
          <a:prstGeom prst="wedgeEllipseCallout">
            <a:avLst/>
          </a:prstGeom>
          <a:noFill/>
          <a:ln w="508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Avez-vous déjà adapté ou arrêté de façon autonome certains traitements ou soins ?</a:t>
            </a:r>
          </a:p>
          <a:p>
            <a:pPr algn="ctr"/>
            <a:r>
              <a:rPr lang="fr-FR" dirty="0">
                <a:solidFill>
                  <a:schemeClr val="tx1"/>
                </a:solidFill>
              </a:rPr>
              <a:t>Prenez-vous de vous-même des médicaments ou substances non prescrites ?</a:t>
            </a:r>
          </a:p>
        </p:txBody>
      </p:sp>
      <p:sp>
        <p:nvSpPr>
          <p:cNvPr id="11" name="Signalisation droite 10">
            <a:extLst>
              <a:ext uri="{FF2B5EF4-FFF2-40B4-BE49-F238E27FC236}">
                <a16:creationId xmlns:a16="http://schemas.microsoft.com/office/drawing/2014/main" id="{03AF88C6-FA7B-72F2-169D-80C0391FB68D}"/>
              </a:ext>
            </a:extLst>
          </p:cNvPr>
          <p:cNvSpPr/>
          <p:nvPr/>
        </p:nvSpPr>
        <p:spPr>
          <a:xfrm>
            <a:off x="8065900" y="3601491"/>
            <a:ext cx="3744082" cy="1028701"/>
          </a:xfrm>
          <a:prstGeom prst="homePlate">
            <a:avLst/>
          </a:prstGeom>
          <a:solidFill>
            <a:srgbClr val="48D8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3 patients mucoviscidose sur 10 déclarent prendre des médicaments non prescrits.</a:t>
            </a:r>
          </a:p>
        </p:txBody>
      </p:sp>
      <p:sp>
        <p:nvSpPr>
          <p:cNvPr id="12" name="Signalisation droite 11">
            <a:extLst>
              <a:ext uri="{FF2B5EF4-FFF2-40B4-BE49-F238E27FC236}">
                <a16:creationId xmlns:a16="http://schemas.microsoft.com/office/drawing/2014/main" id="{D71381A0-F1BF-1E99-CEAC-A37380627E05}"/>
              </a:ext>
            </a:extLst>
          </p:cNvPr>
          <p:cNvSpPr/>
          <p:nvPr/>
        </p:nvSpPr>
        <p:spPr>
          <a:xfrm>
            <a:off x="8649350" y="4959043"/>
            <a:ext cx="3542650" cy="1488251"/>
          </a:xfrm>
          <a:prstGeom prst="homePlate">
            <a:avLst/>
          </a:prstGeom>
          <a:solidFill>
            <a:srgbClr val="4BB8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dirty="0"/>
              <a:t>Quelles difficultés ?</a:t>
            </a:r>
          </a:p>
          <a:p>
            <a:pPr marL="285750" indent="-285750">
              <a:buFont typeface="Arial" panose="020B0604020202020204" pitchFamily="34" charset="0"/>
              <a:buChar char="•"/>
            </a:pPr>
            <a:r>
              <a:rPr lang="fr-FR" dirty="0"/>
              <a:t>Besoins non pris en compte par les médecins ?</a:t>
            </a:r>
          </a:p>
          <a:p>
            <a:pPr marL="285750" indent="-285750">
              <a:buFont typeface="Arial" panose="020B0604020202020204" pitchFamily="34" charset="0"/>
              <a:buChar char="•"/>
            </a:pPr>
            <a:r>
              <a:rPr lang="fr-FR" dirty="0"/>
              <a:t>Question à systématiser en CS ?</a:t>
            </a:r>
          </a:p>
        </p:txBody>
      </p:sp>
    </p:spTree>
    <p:extLst>
      <p:ext uri="{BB962C8B-B14F-4D97-AF65-F5344CB8AC3E}">
        <p14:creationId xmlns:p14="http://schemas.microsoft.com/office/powerpoint/2010/main" val="274241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0DED308-6DD8-0684-E6E8-0FE97B5A1D54}"/>
              </a:ext>
            </a:extLst>
          </p:cNvPr>
          <p:cNvPicPr>
            <a:picLocks noChangeAspect="1"/>
          </p:cNvPicPr>
          <p:nvPr/>
        </p:nvPicPr>
        <p:blipFill>
          <a:blip r:embed="rId3"/>
          <a:stretch>
            <a:fillRect/>
          </a:stretch>
        </p:blipFill>
        <p:spPr>
          <a:xfrm>
            <a:off x="2708374" y="0"/>
            <a:ext cx="4495798" cy="2497665"/>
          </a:xfrm>
          <a:prstGeom prst="rect">
            <a:avLst/>
          </a:prstGeom>
        </p:spPr>
      </p:pic>
      <p:pic>
        <p:nvPicPr>
          <p:cNvPr id="8" name="Image 7">
            <a:extLst>
              <a:ext uri="{FF2B5EF4-FFF2-40B4-BE49-F238E27FC236}">
                <a16:creationId xmlns:a16="http://schemas.microsoft.com/office/drawing/2014/main" id="{147492A1-B5F7-6567-6E44-866AB3F8F3A7}"/>
              </a:ext>
            </a:extLst>
          </p:cNvPr>
          <p:cNvPicPr>
            <a:picLocks noChangeAspect="1"/>
          </p:cNvPicPr>
          <p:nvPr/>
        </p:nvPicPr>
        <p:blipFill>
          <a:blip r:embed="rId4"/>
          <a:stretch>
            <a:fillRect/>
          </a:stretch>
        </p:blipFill>
        <p:spPr>
          <a:xfrm>
            <a:off x="373614" y="110974"/>
            <a:ext cx="1841543" cy="1260000"/>
          </a:xfrm>
          <a:prstGeom prst="rect">
            <a:avLst/>
          </a:prstGeom>
        </p:spPr>
      </p:pic>
      <p:pic>
        <p:nvPicPr>
          <p:cNvPr id="10" name="Image 9" descr="Une image contenant texte, orange&#10;&#10;Description générée automatiquement">
            <a:extLst>
              <a:ext uri="{FF2B5EF4-FFF2-40B4-BE49-F238E27FC236}">
                <a16:creationId xmlns:a16="http://schemas.microsoft.com/office/drawing/2014/main" id="{60ACD4EB-9529-6670-F64D-8E7F1DF8DD28}"/>
              </a:ext>
            </a:extLst>
          </p:cNvPr>
          <p:cNvPicPr>
            <a:picLocks noChangeAspect="1"/>
          </p:cNvPicPr>
          <p:nvPr/>
        </p:nvPicPr>
        <p:blipFill>
          <a:blip r:embed="rId5"/>
          <a:stretch>
            <a:fillRect/>
          </a:stretch>
        </p:blipFill>
        <p:spPr>
          <a:xfrm>
            <a:off x="9918091" y="111100"/>
            <a:ext cx="1850759" cy="1260000"/>
          </a:xfrm>
          <a:prstGeom prst="rect">
            <a:avLst/>
          </a:prstGeom>
          <a:ln w="50800">
            <a:solidFill>
              <a:schemeClr val="accent2"/>
            </a:solidFill>
          </a:ln>
        </p:spPr>
      </p:pic>
      <p:sp>
        <p:nvSpPr>
          <p:cNvPr id="9" name="Rectangle : coins arrondis 8">
            <a:extLst>
              <a:ext uri="{FF2B5EF4-FFF2-40B4-BE49-F238E27FC236}">
                <a16:creationId xmlns:a16="http://schemas.microsoft.com/office/drawing/2014/main" id="{74570C02-453C-7C15-7D1B-E3AFA5220944}"/>
              </a:ext>
            </a:extLst>
          </p:cNvPr>
          <p:cNvSpPr/>
          <p:nvPr/>
        </p:nvSpPr>
        <p:spPr>
          <a:xfrm>
            <a:off x="6484117" y="4524650"/>
            <a:ext cx="4525053" cy="1105041"/>
          </a:xfrm>
          <a:prstGeom prst="roundRect">
            <a:avLst/>
          </a:prstGeom>
          <a:solidFill>
            <a:srgbClr val="2884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t>Plus d’infos:</a:t>
            </a:r>
          </a:p>
          <a:p>
            <a:pPr algn="ctr"/>
            <a:r>
              <a:rPr lang="fr-FR" sz="2800" dirty="0" err="1"/>
              <a:t>www.expaparm.muco-cftr.fr</a:t>
            </a:r>
            <a:endParaRPr lang="fr-FR" sz="2800" dirty="0"/>
          </a:p>
        </p:txBody>
      </p:sp>
      <p:grpSp>
        <p:nvGrpSpPr>
          <p:cNvPr id="6" name="Groupe 5">
            <a:extLst>
              <a:ext uri="{FF2B5EF4-FFF2-40B4-BE49-F238E27FC236}">
                <a16:creationId xmlns:a16="http://schemas.microsoft.com/office/drawing/2014/main" id="{BE3A8379-099E-7DC2-7EB9-A07D85F7D687}"/>
              </a:ext>
            </a:extLst>
          </p:cNvPr>
          <p:cNvGrpSpPr/>
          <p:nvPr/>
        </p:nvGrpSpPr>
        <p:grpSpPr>
          <a:xfrm>
            <a:off x="579097" y="1589704"/>
            <a:ext cx="11033806" cy="4374749"/>
            <a:chOff x="476762" y="978028"/>
            <a:chExt cx="11033806" cy="4374749"/>
          </a:xfrm>
        </p:grpSpPr>
        <p:sp>
          <p:nvSpPr>
            <p:cNvPr id="11" name="Forme en L 10">
              <a:extLst>
                <a:ext uri="{FF2B5EF4-FFF2-40B4-BE49-F238E27FC236}">
                  <a16:creationId xmlns:a16="http://schemas.microsoft.com/office/drawing/2014/main" id="{D3B94DC7-EAC0-79C7-650B-1A78979E5441}"/>
                </a:ext>
              </a:extLst>
            </p:cNvPr>
            <p:cNvSpPr/>
            <p:nvPr/>
          </p:nvSpPr>
          <p:spPr>
            <a:xfrm rot="5400000">
              <a:off x="986864" y="2565591"/>
              <a:ext cx="1536503" cy="2556707"/>
            </a:xfrm>
            <a:prstGeom prst="corner">
              <a:avLst>
                <a:gd name="adj1" fmla="val 16120"/>
                <a:gd name="adj2" fmla="val 161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fr-FR"/>
            </a:p>
          </p:txBody>
        </p:sp>
        <p:sp>
          <p:nvSpPr>
            <p:cNvPr id="12" name="Forme libre 11">
              <a:extLst>
                <a:ext uri="{FF2B5EF4-FFF2-40B4-BE49-F238E27FC236}">
                  <a16:creationId xmlns:a16="http://schemas.microsoft.com/office/drawing/2014/main" id="{5AD9FE18-27EE-9B62-F810-AE80B16A4041}"/>
                </a:ext>
              </a:extLst>
            </p:cNvPr>
            <p:cNvSpPr/>
            <p:nvPr/>
          </p:nvSpPr>
          <p:spPr>
            <a:xfrm>
              <a:off x="730385" y="3329496"/>
              <a:ext cx="2303084" cy="2023281"/>
            </a:xfrm>
            <a:custGeom>
              <a:avLst/>
              <a:gdLst>
                <a:gd name="connsiteX0" fmla="*/ 0 w 2308209"/>
                <a:gd name="connsiteY0" fmla="*/ 0 h 2023281"/>
                <a:gd name="connsiteX1" fmla="*/ 2308209 w 2308209"/>
                <a:gd name="connsiteY1" fmla="*/ 0 h 2023281"/>
                <a:gd name="connsiteX2" fmla="*/ 2308209 w 2308209"/>
                <a:gd name="connsiteY2" fmla="*/ 2023281 h 2023281"/>
                <a:gd name="connsiteX3" fmla="*/ 0 w 2308209"/>
                <a:gd name="connsiteY3" fmla="*/ 2023281 h 2023281"/>
                <a:gd name="connsiteX4" fmla="*/ 0 w 2308209"/>
                <a:gd name="connsiteY4" fmla="*/ 0 h 2023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209" h="2023281">
                  <a:moveTo>
                    <a:pt x="0" y="0"/>
                  </a:moveTo>
                  <a:lnTo>
                    <a:pt x="2308209" y="0"/>
                  </a:lnTo>
                  <a:lnTo>
                    <a:pt x="2308209" y="2023281"/>
                  </a:lnTo>
                  <a:lnTo>
                    <a:pt x="0" y="20232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algn="ctr" defTabSz="1066800">
                <a:lnSpc>
                  <a:spcPct val="90000"/>
                </a:lnSpc>
                <a:spcBef>
                  <a:spcPct val="0"/>
                </a:spcBef>
              </a:pPr>
              <a:r>
                <a:rPr lang="fr-FR" sz="2400" dirty="0">
                  <a:latin typeface="Dreaming Outloud Pro" panose="020F0502020204030204" pitchFamily="34" charset="0"/>
                  <a:cs typeface="Dreaming Outloud Pro" panose="020F0502020204030204" pitchFamily="34" charset="0"/>
                </a:rPr>
                <a:t>Aux Patients &amp; parents</a:t>
              </a:r>
            </a:p>
            <a:p>
              <a:pPr algn="ctr" defTabSz="1066800">
                <a:lnSpc>
                  <a:spcPct val="90000"/>
                </a:lnSpc>
                <a:spcBef>
                  <a:spcPct val="0"/>
                </a:spcBef>
              </a:pPr>
              <a:r>
                <a:rPr lang="fr-FR" sz="2400" dirty="0" err="1">
                  <a:latin typeface="Dreaming Outloud Pro" panose="020F0502020204030204" pitchFamily="34" charset="0"/>
                  <a:cs typeface="Dreaming Outloud Pro" panose="020F0502020204030204" pitchFamily="34" charset="0"/>
                </a:rPr>
                <a:t>co</a:t>
              </a:r>
              <a:r>
                <a:rPr lang="fr-FR" sz="2400" dirty="0">
                  <a:latin typeface="Dreaming Outloud Pro" panose="020F0502020204030204" pitchFamily="34" charset="0"/>
                  <a:cs typeface="Dreaming Outloud Pro" panose="020F0502020204030204" pitchFamily="34" charset="0"/>
                </a:rPr>
                <a:t>-chercheurs</a:t>
              </a:r>
            </a:p>
          </p:txBody>
        </p:sp>
        <p:sp>
          <p:nvSpPr>
            <p:cNvPr id="13" name="Triangle 12">
              <a:extLst>
                <a:ext uri="{FF2B5EF4-FFF2-40B4-BE49-F238E27FC236}">
                  <a16:creationId xmlns:a16="http://schemas.microsoft.com/office/drawing/2014/main" id="{58A61A30-0FA3-7DF5-3B58-49B694FA0E83}"/>
                </a:ext>
              </a:extLst>
            </p:cNvPr>
            <p:cNvSpPr/>
            <p:nvPr/>
          </p:nvSpPr>
          <p:spPr>
            <a:xfrm>
              <a:off x="2603082" y="2377364"/>
              <a:ext cx="435511" cy="435511"/>
            </a:xfrm>
            <a:prstGeom prst="triangle">
              <a:avLst>
                <a:gd name="adj" fmla="val 100000"/>
              </a:avLst>
            </a:prstGeom>
          </p:spPr>
          <p:style>
            <a:lnRef idx="2">
              <a:schemeClr val="accent4">
                <a:hueOff val="1732615"/>
                <a:satOff val="-7995"/>
                <a:lumOff val="294"/>
                <a:alphaOff val="0"/>
              </a:schemeClr>
            </a:lnRef>
            <a:fillRef idx="1">
              <a:schemeClr val="accent4">
                <a:hueOff val="1732615"/>
                <a:satOff val="-7995"/>
                <a:lumOff val="294"/>
                <a:alphaOff val="0"/>
              </a:schemeClr>
            </a:fillRef>
            <a:effectRef idx="0">
              <a:schemeClr val="accent4">
                <a:hueOff val="1732615"/>
                <a:satOff val="-7995"/>
                <a:lumOff val="294"/>
                <a:alphaOff val="0"/>
              </a:schemeClr>
            </a:effectRef>
            <a:fontRef idx="minor">
              <a:schemeClr val="lt1"/>
            </a:fontRef>
          </p:style>
          <p:txBody>
            <a:bodyPr/>
            <a:lstStyle/>
            <a:p>
              <a:endParaRPr lang="fr-FR"/>
            </a:p>
          </p:txBody>
        </p:sp>
        <p:sp>
          <p:nvSpPr>
            <p:cNvPr id="14" name="Forme en L 13">
              <a:extLst>
                <a:ext uri="{FF2B5EF4-FFF2-40B4-BE49-F238E27FC236}">
                  <a16:creationId xmlns:a16="http://schemas.microsoft.com/office/drawing/2014/main" id="{569101DC-E53F-659B-C606-54825F2C7487}"/>
                </a:ext>
              </a:extLst>
            </p:cNvPr>
            <p:cNvSpPr/>
            <p:nvPr/>
          </p:nvSpPr>
          <p:spPr>
            <a:xfrm rot="5400000">
              <a:off x="3812564" y="1866369"/>
              <a:ext cx="1536503" cy="2556707"/>
            </a:xfrm>
            <a:prstGeom prst="corner">
              <a:avLst>
                <a:gd name="adj1" fmla="val 16120"/>
                <a:gd name="adj2" fmla="val 16110"/>
              </a:avLst>
            </a:prstGeom>
            <a:solidFill>
              <a:srgbClr val="6FEC3D"/>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algn="ctr" defTabSz="1066800">
                <a:lnSpc>
                  <a:spcPct val="90000"/>
                </a:lnSpc>
                <a:spcBef>
                  <a:spcPct val="0"/>
                </a:spcBef>
              </a:pPr>
              <a:endParaRPr lang="fr-FR" sz="2400">
                <a:solidFill>
                  <a:schemeClr val="tx1">
                    <a:hueOff val="0"/>
                    <a:satOff val="0"/>
                    <a:lumOff val="0"/>
                    <a:alphaOff val="0"/>
                  </a:schemeClr>
                </a:solidFill>
                <a:latin typeface="Dreaming Outloud Pro" panose="020F0502020204030204" pitchFamily="34" charset="0"/>
                <a:cs typeface="Dreaming Outloud Pro" panose="020F0502020204030204" pitchFamily="34" charset="0"/>
              </a:endParaRPr>
            </a:p>
          </p:txBody>
        </p:sp>
        <p:sp>
          <p:nvSpPr>
            <p:cNvPr id="15" name="Forme libre 14">
              <a:extLst>
                <a:ext uri="{FF2B5EF4-FFF2-40B4-BE49-F238E27FC236}">
                  <a16:creationId xmlns:a16="http://schemas.microsoft.com/office/drawing/2014/main" id="{0D62937C-5C83-4D63-357A-B4624B6C8734}"/>
                </a:ext>
              </a:extLst>
            </p:cNvPr>
            <p:cNvSpPr/>
            <p:nvPr/>
          </p:nvSpPr>
          <p:spPr>
            <a:xfrm>
              <a:off x="3556083" y="2630274"/>
              <a:ext cx="2303085" cy="2023281"/>
            </a:xfrm>
            <a:custGeom>
              <a:avLst/>
              <a:gdLst>
                <a:gd name="connsiteX0" fmla="*/ 0 w 2308209"/>
                <a:gd name="connsiteY0" fmla="*/ 0 h 2023281"/>
                <a:gd name="connsiteX1" fmla="*/ 2308209 w 2308209"/>
                <a:gd name="connsiteY1" fmla="*/ 0 h 2023281"/>
                <a:gd name="connsiteX2" fmla="*/ 2308209 w 2308209"/>
                <a:gd name="connsiteY2" fmla="*/ 2023281 h 2023281"/>
                <a:gd name="connsiteX3" fmla="*/ 0 w 2308209"/>
                <a:gd name="connsiteY3" fmla="*/ 2023281 h 2023281"/>
                <a:gd name="connsiteX4" fmla="*/ 0 w 2308209"/>
                <a:gd name="connsiteY4" fmla="*/ 0 h 2023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209" h="2023281">
                  <a:moveTo>
                    <a:pt x="0" y="0"/>
                  </a:moveTo>
                  <a:lnTo>
                    <a:pt x="2308209" y="0"/>
                  </a:lnTo>
                  <a:lnTo>
                    <a:pt x="2308209" y="2023281"/>
                  </a:lnTo>
                  <a:lnTo>
                    <a:pt x="0" y="20232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algn="ctr" defTabSz="1066800">
                <a:lnSpc>
                  <a:spcPct val="90000"/>
                </a:lnSpc>
                <a:spcBef>
                  <a:spcPct val="0"/>
                </a:spcBef>
              </a:pPr>
              <a:r>
                <a:rPr lang="fr-FR" sz="2400" dirty="0">
                  <a:latin typeface="Dreaming Outloud Pro" panose="020F0502020204030204" pitchFamily="34" charset="0"/>
                  <a:cs typeface="Dreaming Outloud Pro" panose="020F0502020204030204" pitchFamily="34" charset="0"/>
                </a:rPr>
                <a:t>Aux Professionnels</a:t>
              </a:r>
            </a:p>
            <a:p>
              <a:pPr algn="ctr" defTabSz="1066800">
                <a:lnSpc>
                  <a:spcPct val="90000"/>
                </a:lnSpc>
                <a:spcBef>
                  <a:spcPct val="0"/>
                </a:spcBef>
              </a:pPr>
              <a:r>
                <a:rPr lang="fr-FR" sz="2400" dirty="0">
                  <a:latin typeface="Dreaming Outloud Pro" panose="020F0502020204030204" pitchFamily="34" charset="0"/>
                  <a:cs typeface="Dreaming Outloud Pro" panose="020F0502020204030204" pitchFamily="34" charset="0"/>
                </a:rPr>
                <a:t>de santé &amp; de l’association VLM</a:t>
              </a:r>
            </a:p>
          </p:txBody>
        </p:sp>
        <p:sp>
          <p:nvSpPr>
            <p:cNvPr id="16" name="Triangle 15">
              <a:extLst>
                <a:ext uri="{FF2B5EF4-FFF2-40B4-BE49-F238E27FC236}">
                  <a16:creationId xmlns:a16="http://schemas.microsoft.com/office/drawing/2014/main" id="{69261F0E-E265-8DFA-8B4E-0D16C88788C4}"/>
                </a:ext>
              </a:extLst>
            </p:cNvPr>
            <p:cNvSpPr/>
            <p:nvPr/>
          </p:nvSpPr>
          <p:spPr>
            <a:xfrm>
              <a:off x="5428781" y="1678142"/>
              <a:ext cx="435511" cy="435511"/>
            </a:xfrm>
            <a:prstGeom prst="triangle">
              <a:avLst>
                <a:gd name="adj" fmla="val 100000"/>
              </a:avLst>
            </a:prstGeom>
          </p:spPr>
          <p:style>
            <a:lnRef idx="2">
              <a:schemeClr val="accent4">
                <a:hueOff val="5197846"/>
                <a:satOff val="-23984"/>
                <a:lumOff val="883"/>
                <a:alphaOff val="0"/>
              </a:schemeClr>
            </a:lnRef>
            <a:fillRef idx="1">
              <a:schemeClr val="accent4">
                <a:hueOff val="5197846"/>
                <a:satOff val="-23984"/>
                <a:lumOff val="883"/>
                <a:alphaOff val="0"/>
              </a:schemeClr>
            </a:fillRef>
            <a:effectRef idx="0">
              <a:schemeClr val="accent4">
                <a:hueOff val="5197846"/>
                <a:satOff val="-23984"/>
                <a:lumOff val="883"/>
                <a:alphaOff val="0"/>
              </a:schemeClr>
            </a:effectRef>
            <a:fontRef idx="minor">
              <a:schemeClr val="lt1"/>
            </a:fontRef>
          </p:style>
          <p:txBody>
            <a:bodyPr/>
            <a:lstStyle/>
            <a:p>
              <a:endParaRPr lang="fr-FR"/>
            </a:p>
          </p:txBody>
        </p:sp>
        <p:sp>
          <p:nvSpPr>
            <p:cNvPr id="17" name="Forme en L 16">
              <a:extLst>
                <a:ext uri="{FF2B5EF4-FFF2-40B4-BE49-F238E27FC236}">
                  <a16:creationId xmlns:a16="http://schemas.microsoft.com/office/drawing/2014/main" id="{A767054D-73C4-A140-376C-144E66F4B44A}"/>
                </a:ext>
              </a:extLst>
            </p:cNvPr>
            <p:cNvSpPr/>
            <p:nvPr/>
          </p:nvSpPr>
          <p:spPr>
            <a:xfrm rot="5400000">
              <a:off x="6638263" y="1167147"/>
              <a:ext cx="1536503" cy="2556707"/>
            </a:xfrm>
            <a:prstGeom prst="corner">
              <a:avLst>
                <a:gd name="adj1" fmla="val 16120"/>
                <a:gd name="adj2" fmla="val 16110"/>
              </a:avLst>
            </a:prstGeom>
          </p:spPr>
          <p:style>
            <a:lnRef idx="2">
              <a:schemeClr val="accent4">
                <a:hueOff val="6930461"/>
                <a:satOff val="-31979"/>
                <a:lumOff val="1177"/>
                <a:alphaOff val="0"/>
              </a:schemeClr>
            </a:lnRef>
            <a:fillRef idx="1">
              <a:schemeClr val="accent4">
                <a:hueOff val="6930461"/>
                <a:satOff val="-31979"/>
                <a:lumOff val="1177"/>
                <a:alphaOff val="0"/>
              </a:schemeClr>
            </a:fillRef>
            <a:effectRef idx="0">
              <a:schemeClr val="accent4">
                <a:hueOff val="6930461"/>
                <a:satOff val="-31979"/>
                <a:lumOff val="1177"/>
                <a:alphaOff val="0"/>
              </a:schemeClr>
            </a:effectRef>
            <a:fontRef idx="minor">
              <a:schemeClr val="lt1"/>
            </a:fontRef>
          </p:style>
          <p:txBody>
            <a:bodyPr/>
            <a:lstStyle/>
            <a:p>
              <a:endParaRPr lang="fr-FR"/>
            </a:p>
          </p:txBody>
        </p:sp>
        <p:sp>
          <p:nvSpPr>
            <p:cNvPr id="18" name="Forme libre 17">
              <a:extLst>
                <a:ext uri="{FF2B5EF4-FFF2-40B4-BE49-F238E27FC236}">
                  <a16:creationId xmlns:a16="http://schemas.microsoft.com/office/drawing/2014/main" id="{96B93C81-1363-A4FA-C0B6-D8A22988C2D5}"/>
                </a:ext>
              </a:extLst>
            </p:cNvPr>
            <p:cNvSpPr/>
            <p:nvPr/>
          </p:nvSpPr>
          <p:spPr>
            <a:xfrm>
              <a:off x="6381783" y="1931052"/>
              <a:ext cx="2303085" cy="2023281"/>
            </a:xfrm>
            <a:custGeom>
              <a:avLst/>
              <a:gdLst>
                <a:gd name="connsiteX0" fmla="*/ 0 w 2308209"/>
                <a:gd name="connsiteY0" fmla="*/ 0 h 2023281"/>
                <a:gd name="connsiteX1" fmla="*/ 2308209 w 2308209"/>
                <a:gd name="connsiteY1" fmla="*/ 0 h 2023281"/>
                <a:gd name="connsiteX2" fmla="*/ 2308209 w 2308209"/>
                <a:gd name="connsiteY2" fmla="*/ 2023281 h 2023281"/>
                <a:gd name="connsiteX3" fmla="*/ 0 w 2308209"/>
                <a:gd name="connsiteY3" fmla="*/ 2023281 h 2023281"/>
                <a:gd name="connsiteX4" fmla="*/ 0 w 2308209"/>
                <a:gd name="connsiteY4" fmla="*/ 0 h 2023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209" h="2023281">
                  <a:moveTo>
                    <a:pt x="0" y="0"/>
                  </a:moveTo>
                  <a:lnTo>
                    <a:pt x="2308209" y="0"/>
                  </a:lnTo>
                  <a:lnTo>
                    <a:pt x="2308209" y="2023281"/>
                  </a:lnTo>
                  <a:lnTo>
                    <a:pt x="0" y="20232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0" lvl="0" indent="0" algn="ctr" defTabSz="1066800">
                <a:lnSpc>
                  <a:spcPct val="90000"/>
                </a:lnSpc>
                <a:spcBef>
                  <a:spcPct val="0"/>
                </a:spcBef>
                <a:buNone/>
              </a:pPr>
              <a:r>
                <a:rPr lang="fr-FR" sz="2400" kern="1200" dirty="0">
                  <a:latin typeface="Dreaming Outloud Pro" panose="020F0502020204030204" pitchFamily="34" charset="0"/>
                  <a:cs typeface="Dreaming Outloud Pro" panose="020F0502020204030204" pitchFamily="34" charset="0"/>
                </a:rPr>
                <a:t>Aux Patients </a:t>
              </a:r>
              <a:r>
                <a:rPr lang="fr-FR" sz="2400" dirty="0">
                  <a:latin typeface="Dreaming Outloud Pro" panose="020F0502020204030204" pitchFamily="34" charset="0"/>
                  <a:cs typeface="Dreaming Outloud Pro" panose="020F0502020204030204" pitchFamily="34" charset="0"/>
                </a:rPr>
                <a:t>&amp;</a:t>
              </a:r>
              <a:r>
                <a:rPr lang="fr-FR" sz="2400" kern="1200" dirty="0">
                  <a:latin typeface="Dreaming Outloud Pro" panose="020F0502020204030204" pitchFamily="34" charset="0"/>
                  <a:cs typeface="Dreaming Outloud Pro" panose="020F0502020204030204" pitchFamily="34" charset="0"/>
                </a:rPr>
                <a:t> parents</a:t>
              </a:r>
            </a:p>
          </p:txBody>
        </p:sp>
        <p:sp>
          <p:nvSpPr>
            <p:cNvPr id="19" name="Triangle 18">
              <a:extLst>
                <a:ext uri="{FF2B5EF4-FFF2-40B4-BE49-F238E27FC236}">
                  <a16:creationId xmlns:a16="http://schemas.microsoft.com/office/drawing/2014/main" id="{E4A2D48A-879F-4880-5881-1DCE9F5A6042}"/>
                </a:ext>
              </a:extLst>
            </p:cNvPr>
            <p:cNvSpPr/>
            <p:nvPr/>
          </p:nvSpPr>
          <p:spPr>
            <a:xfrm>
              <a:off x="8254481" y="978919"/>
              <a:ext cx="435511" cy="435511"/>
            </a:xfrm>
            <a:prstGeom prst="triangle">
              <a:avLst>
                <a:gd name="adj" fmla="val 100000"/>
              </a:avLst>
            </a:prstGeom>
          </p:spPr>
          <p:style>
            <a:lnRef idx="2">
              <a:schemeClr val="accent4">
                <a:hueOff val="8663077"/>
                <a:satOff val="-39973"/>
                <a:lumOff val="1471"/>
                <a:alphaOff val="0"/>
              </a:schemeClr>
            </a:lnRef>
            <a:fillRef idx="1">
              <a:schemeClr val="accent4">
                <a:hueOff val="8663077"/>
                <a:satOff val="-39973"/>
                <a:lumOff val="1471"/>
                <a:alphaOff val="0"/>
              </a:schemeClr>
            </a:fillRef>
            <a:effectRef idx="0">
              <a:schemeClr val="accent4">
                <a:hueOff val="8663077"/>
                <a:satOff val="-39973"/>
                <a:lumOff val="1471"/>
                <a:alphaOff val="0"/>
              </a:schemeClr>
            </a:effectRef>
            <a:fontRef idx="minor">
              <a:schemeClr val="lt1"/>
            </a:fontRef>
          </p:style>
          <p:txBody>
            <a:bodyPr/>
            <a:lstStyle/>
            <a:p>
              <a:endParaRPr lang="fr-FR"/>
            </a:p>
          </p:txBody>
        </p:sp>
        <p:sp>
          <p:nvSpPr>
            <p:cNvPr id="20" name="Forme en L 19">
              <a:extLst>
                <a:ext uri="{FF2B5EF4-FFF2-40B4-BE49-F238E27FC236}">
                  <a16:creationId xmlns:a16="http://schemas.microsoft.com/office/drawing/2014/main" id="{D8B560B7-7FC6-7FCE-024D-4A728DE2D931}"/>
                </a:ext>
              </a:extLst>
            </p:cNvPr>
            <p:cNvSpPr/>
            <p:nvPr/>
          </p:nvSpPr>
          <p:spPr>
            <a:xfrm rot="5400000">
              <a:off x="9463963" y="467926"/>
              <a:ext cx="1536503" cy="2556707"/>
            </a:xfrm>
            <a:prstGeom prst="corner">
              <a:avLst>
                <a:gd name="adj1" fmla="val 16120"/>
                <a:gd name="adj2" fmla="val 16110"/>
              </a:avLst>
            </a:prstGeom>
          </p:spPr>
          <p:style>
            <a:lnRef idx="2">
              <a:schemeClr val="accent4">
                <a:hueOff val="10395692"/>
                <a:satOff val="-47968"/>
                <a:lumOff val="1765"/>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txBody>
            <a:bodyPr/>
            <a:lstStyle/>
            <a:p>
              <a:endParaRPr lang="fr-FR"/>
            </a:p>
          </p:txBody>
        </p:sp>
        <p:sp>
          <p:nvSpPr>
            <p:cNvPr id="21" name="Forme libre 20">
              <a:extLst>
                <a:ext uri="{FF2B5EF4-FFF2-40B4-BE49-F238E27FC236}">
                  <a16:creationId xmlns:a16="http://schemas.microsoft.com/office/drawing/2014/main" id="{5D17FEA3-AB73-9AA7-725C-69358247C560}"/>
                </a:ext>
              </a:extLst>
            </p:cNvPr>
            <p:cNvSpPr/>
            <p:nvPr/>
          </p:nvSpPr>
          <p:spPr>
            <a:xfrm>
              <a:off x="9207482" y="1231830"/>
              <a:ext cx="2303085" cy="2023281"/>
            </a:xfrm>
            <a:custGeom>
              <a:avLst/>
              <a:gdLst>
                <a:gd name="connsiteX0" fmla="*/ 0 w 2308209"/>
                <a:gd name="connsiteY0" fmla="*/ 0 h 2023281"/>
                <a:gd name="connsiteX1" fmla="*/ 2308209 w 2308209"/>
                <a:gd name="connsiteY1" fmla="*/ 0 h 2023281"/>
                <a:gd name="connsiteX2" fmla="*/ 2308209 w 2308209"/>
                <a:gd name="connsiteY2" fmla="*/ 2023281 h 2023281"/>
                <a:gd name="connsiteX3" fmla="*/ 0 w 2308209"/>
                <a:gd name="connsiteY3" fmla="*/ 2023281 h 2023281"/>
                <a:gd name="connsiteX4" fmla="*/ 0 w 2308209"/>
                <a:gd name="connsiteY4" fmla="*/ 0 h 2023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209" h="2023281">
                  <a:moveTo>
                    <a:pt x="0" y="0"/>
                  </a:moveTo>
                  <a:lnTo>
                    <a:pt x="2308209" y="0"/>
                  </a:lnTo>
                  <a:lnTo>
                    <a:pt x="2308209" y="2023281"/>
                  </a:lnTo>
                  <a:lnTo>
                    <a:pt x="0" y="20232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algn="ctr" defTabSz="1066800">
                <a:lnSpc>
                  <a:spcPct val="90000"/>
                </a:lnSpc>
                <a:spcBef>
                  <a:spcPct val="0"/>
                </a:spcBef>
              </a:pPr>
              <a:r>
                <a:rPr lang="fr-FR" sz="2400" dirty="0">
                  <a:latin typeface="Dreaming Outloud Pro" panose="020F0502020204030204" pitchFamily="34" charset="0"/>
                  <a:cs typeface="Dreaming Outloud Pro" panose="020F0502020204030204" pitchFamily="34" charset="0"/>
                </a:rPr>
                <a:t>Aux Chercheurs de l’Institut National d’Etudes Démographiques </a:t>
              </a:r>
            </a:p>
          </p:txBody>
        </p:sp>
      </p:grpSp>
    </p:spTree>
    <p:extLst>
      <p:ext uri="{BB962C8B-B14F-4D97-AF65-F5344CB8AC3E}">
        <p14:creationId xmlns:p14="http://schemas.microsoft.com/office/powerpoint/2010/main" val="265660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6CEC9E-811E-F01D-8DA3-87FE83CD8270}"/>
              </a:ext>
            </a:extLst>
          </p:cNvPr>
          <p:cNvSpPr>
            <a:spLocks noGrp="1"/>
          </p:cNvSpPr>
          <p:nvPr>
            <p:ph type="title"/>
          </p:nvPr>
        </p:nvSpPr>
        <p:spPr/>
        <p:txBody>
          <a:bodyPr>
            <a:normAutofit/>
          </a:bodyPr>
          <a:lstStyle/>
          <a:p>
            <a:r>
              <a:rPr lang="fr-FR" sz="4000" dirty="0"/>
              <a:t>L’Expérience Patient (EP), Quesaco ?</a:t>
            </a:r>
          </a:p>
        </p:txBody>
      </p:sp>
      <p:sp>
        <p:nvSpPr>
          <p:cNvPr id="3" name="Espace réservé du contenu 2">
            <a:extLst>
              <a:ext uri="{FF2B5EF4-FFF2-40B4-BE49-F238E27FC236}">
                <a16:creationId xmlns:a16="http://schemas.microsoft.com/office/drawing/2014/main" id="{AD7EBBD4-18D3-4231-C167-9F662B452475}"/>
              </a:ext>
            </a:extLst>
          </p:cNvPr>
          <p:cNvSpPr>
            <a:spLocks noGrp="1"/>
          </p:cNvSpPr>
          <p:nvPr>
            <p:ph idx="1"/>
          </p:nvPr>
        </p:nvSpPr>
        <p:spPr/>
        <p:txBody>
          <a:bodyPr/>
          <a:lstStyle/>
          <a:p>
            <a:pPr marL="0" indent="0" algn="just">
              <a:buNone/>
            </a:pPr>
            <a:r>
              <a:rPr lang="fr-FR" i="1" dirty="0"/>
              <a:t>	« l</a:t>
            </a:r>
            <a:r>
              <a:rPr lang="fr-FR" i="1" dirty="0">
                <a:effectLst/>
              </a:rPr>
              <a:t>’ensemble des interactions et des situations vécues par une personne ou son entourage tout au long de son parcours de santé. Ces interactions sont façonnées par l’organisation de ce parcours et par l’histoire de vie de la personne</a:t>
            </a:r>
            <a:r>
              <a:rPr lang="fr-FR" dirty="0">
                <a:effectLst/>
              </a:rPr>
              <a:t>.  »</a:t>
            </a:r>
          </a:p>
          <a:p>
            <a:pPr marL="0" indent="0">
              <a:buNone/>
            </a:pPr>
            <a:endParaRPr lang="fr-FR" sz="2000" dirty="0"/>
          </a:p>
          <a:p>
            <a:pPr marL="0" indent="0">
              <a:buNone/>
            </a:pPr>
            <a:r>
              <a:rPr lang="fr-FR" sz="2000" dirty="0"/>
              <a:t>	</a:t>
            </a:r>
            <a:r>
              <a:rPr lang="fr-FR" dirty="0"/>
              <a:t>Elle est restituée :</a:t>
            </a:r>
          </a:p>
          <a:p>
            <a:pPr lvl="2"/>
            <a:r>
              <a:rPr lang="fr-FR" sz="2400" dirty="0"/>
              <a:t>Par le </a:t>
            </a:r>
            <a:r>
              <a:rPr lang="fr-FR" sz="2400" b="1" dirty="0"/>
              <a:t>patient </a:t>
            </a:r>
            <a:r>
              <a:rPr lang="fr-FR" sz="2400" dirty="0"/>
              <a:t>ou son entourage</a:t>
            </a:r>
          </a:p>
          <a:p>
            <a:pPr lvl="2"/>
            <a:r>
              <a:rPr lang="fr-FR" sz="2400" dirty="0"/>
              <a:t>A des moments constitutifs du </a:t>
            </a:r>
            <a:r>
              <a:rPr lang="fr-FR" sz="2400" b="1" dirty="0"/>
              <a:t>parcours de soins et de santé</a:t>
            </a:r>
          </a:p>
          <a:p>
            <a:pPr lvl="2"/>
            <a:r>
              <a:rPr lang="fr-FR" sz="2400" dirty="0"/>
              <a:t>A travers des éléments </a:t>
            </a:r>
            <a:r>
              <a:rPr lang="fr-FR" sz="2400" b="1" dirty="0"/>
              <a:t>objectifs</a:t>
            </a:r>
            <a:r>
              <a:rPr lang="fr-FR" sz="2400" dirty="0"/>
              <a:t> (ce qui s’est passé) et </a:t>
            </a:r>
            <a:r>
              <a:rPr lang="fr-FR" sz="2400" b="1" dirty="0"/>
              <a:t>subjectifs</a:t>
            </a:r>
            <a:r>
              <a:rPr lang="fr-FR" sz="2400" dirty="0"/>
              <a:t> (vécu)</a:t>
            </a:r>
          </a:p>
          <a:p>
            <a:pPr marL="0" indent="0">
              <a:buNone/>
            </a:pPr>
            <a:endParaRPr lang="fr-FR" dirty="0">
              <a:effectLst/>
            </a:endParaRPr>
          </a:p>
        </p:txBody>
      </p:sp>
      <p:pic>
        <p:nvPicPr>
          <p:cNvPr id="4" name="Image 3">
            <a:extLst>
              <a:ext uri="{FF2B5EF4-FFF2-40B4-BE49-F238E27FC236}">
                <a16:creationId xmlns:a16="http://schemas.microsoft.com/office/drawing/2014/main" id="{DEE06037-12D5-BE03-26AC-48630F004C06}"/>
              </a:ext>
            </a:extLst>
          </p:cNvPr>
          <p:cNvPicPr>
            <a:picLocks noChangeAspect="1"/>
          </p:cNvPicPr>
          <p:nvPr/>
        </p:nvPicPr>
        <p:blipFill>
          <a:blip r:embed="rId3"/>
          <a:stretch>
            <a:fillRect/>
          </a:stretch>
        </p:blipFill>
        <p:spPr>
          <a:xfrm>
            <a:off x="9289193" y="94208"/>
            <a:ext cx="1108616" cy="1575401"/>
          </a:xfrm>
          <a:prstGeom prst="rect">
            <a:avLst/>
          </a:prstGeom>
        </p:spPr>
      </p:pic>
      <p:sp>
        <p:nvSpPr>
          <p:cNvPr id="7" name="Flèche vers la droite 6">
            <a:extLst>
              <a:ext uri="{FF2B5EF4-FFF2-40B4-BE49-F238E27FC236}">
                <a16:creationId xmlns:a16="http://schemas.microsoft.com/office/drawing/2014/main" id="{7E0BBE94-CEC6-0794-5C52-B7BCBD2FDF81}"/>
              </a:ext>
            </a:extLst>
          </p:cNvPr>
          <p:cNvSpPr/>
          <p:nvPr/>
        </p:nvSpPr>
        <p:spPr>
          <a:xfrm>
            <a:off x="53546" y="1635040"/>
            <a:ext cx="1569308" cy="418683"/>
          </a:xfrm>
          <a:prstGeom prst="rightArrow">
            <a:avLst>
              <a:gd name="adj1" fmla="val 97458"/>
              <a:gd name="adj2" fmla="val 5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4">
                    <a:lumMod val="50000"/>
                  </a:schemeClr>
                </a:solidFill>
              </a:rPr>
              <a:t>En théorie</a:t>
            </a:r>
          </a:p>
        </p:txBody>
      </p:sp>
      <p:sp>
        <p:nvSpPr>
          <p:cNvPr id="8" name="Flèche vers la droite 7">
            <a:extLst>
              <a:ext uri="{FF2B5EF4-FFF2-40B4-BE49-F238E27FC236}">
                <a16:creationId xmlns:a16="http://schemas.microsoft.com/office/drawing/2014/main" id="{ECA48884-C034-9AEF-791F-BCB4DC719C76}"/>
              </a:ext>
            </a:extLst>
          </p:cNvPr>
          <p:cNvSpPr/>
          <p:nvPr/>
        </p:nvSpPr>
        <p:spPr>
          <a:xfrm>
            <a:off x="53546" y="3683580"/>
            <a:ext cx="1569308" cy="418683"/>
          </a:xfrm>
          <a:prstGeom prst="rightArrow">
            <a:avLst>
              <a:gd name="adj1" fmla="val 97458"/>
              <a:gd name="adj2" fmla="val 50000"/>
            </a:avLst>
          </a:prstGeom>
          <a:solidFill>
            <a:srgbClr val="A7F3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6">
                    <a:lumMod val="50000"/>
                  </a:schemeClr>
                </a:solidFill>
              </a:rPr>
              <a:t>En pratique</a:t>
            </a:r>
          </a:p>
        </p:txBody>
      </p:sp>
      <p:pic>
        <p:nvPicPr>
          <p:cNvPr id="11" name="Graphique 10">
            <a:extLst>
              <a:ext uri="{FF2B5EF4-FFF2-40B4-BE49-F238E27FC236}">
                <a16:creationId xmlns:a16="http://schemas.microsoft.com/office/drawing/2014/main" id="{18CB7478-0248-18A7-02B5-43090384BD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39247" y="3142614"/>
            <a:ext cx="2158000" cy="520448"/>
          </a:xfrm>
          <a:prstGeom prst="rect">
            <a:avLst/>
          </a:prstGeom>
        </p:spPr>
      </p:pic>
    </p:spTree>
    <p:extLst>
      <p:ext uri="{BB962C8B-B14F-4D97-AF65-F5344CB8AC3E}">
        <p14:creationId xmlns:p14="http://schemas.microsoft.com/office/powerpoint/2010/main" val="30044365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0-#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0-#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682C84-A5CD-E548-1365-CC4DA5196DCB}"/>
              </a:ext>
            </a:extLst>
          </p:cNvPr>
          <p:cNvSpPr>
            <a:spLocks noGrp="1"/>
          </p:cNvSpPr>
          <p:nvPr>
            <p:ph type="title"/>
          </p:nvPr>
        </p:nvSpPr>
        <p:spPr>
          <a:xfrm>
            <a:off x="838200" y="139454"/>
            <a:ext cx="10515600" cy="1325563"/>
          </a:xfrm>
        </p:spPr>
        <p:txBody>
          <a:bodyPr>
            <a:normAutofit/>
          </a:bodyPr>
          <a:lstStyle/>
          <a:p>
            <a:r>
              <a:rPr lang="fr-FR" sz="4000" dirty="0"/>
              <a:t>Ce que n’est pas l’Expérience Patient</a:t>
            </a:r>
          </a:p>
        </p:txBody>
      </p:sp>
      <p:grpSp>
        <p:nvGrpSpPr>
          <p:cNvPr id="14" name="Groupe 13">
            <a:extLst>
              <a:ext uri="{FF2B5EF4-FFF2-40B4-BE49-F238E27FC236}">
                <a16:creationId xmlns:a16="http://schemas.microsoft.com/office/drawing/2014/main" id="{F1207573-DA01-86A0-8B48-0EF96A6041AA}"/>
              </a:ext>
            </a:extLst>
          </p:cNvPr>
          <p:cNvGrpSpPr/>
          <p:nvPr/>
        </p:nvGrpSpPr>
        <p:grpSpPr>
          <a:xfrm>
            <a:off x="845307" y="1879490"/>
            <a:ext cx="3323011" cy="3522391"/>
            <a:chOff x="845307" y="1879490"/>
            <a:chExt cx="3323011" cy="3522391"/>
          </a:xfrm>
        </p:grpSpPr>
        <p:sp>
          <p:nvSpPr>
            <p:cNvPr id="5" name="Forme libre 4">
              <a:extLst>
                <a:ext uri="{FF2B5EF4-FFF2-40B4-BE49-F238E27FC236}">
                  <a16:creationId xmlns:a16="http://schemas.microsoft.com/office/drawing/2014/main" id="{41D41EE3-45C1-D93B-B5C7-2666FB4A4452}"/>
                </a:ext>
              </a:extLst>
            </p:cNvPr>
            <p:cNvSpPr/>
            <p:nvPr/>
          </p:nvSpPr>
          <p:spPr>
            <a:xfrm>
              <a:off x="845307" y="1879490"/>
              <a:ext cx="3069717" cy="2291479"/>
            </a:xfrm>
            <a:custGeom>
              <a:avLst/>
              <a:gdLst>
                <a:gd name="connsiteX0" fmla="*/ 183318 w 3069717"/>
                <a:gd name="connsiteY0" fmla="*/ 0 h 2291479"/>
                <a:gd name="connsiteX1" fmla="*/ 2886399 w 3069717"/>
                <a:gd name="connsiteY1" fmla="*/ 0 h 2291479"/>
                <a:gd name="connsiteX2" fmla="*/ 3069717 w 3069717"/>
                <a:gd name="connsiteY2" fmla="*/ 183318 h 2291479"/>
                <a:gd name="connsiteX3" fmla="*/ 3069717 w 3069717"/>
                <a:gd name="connsiteY3" fmla="*/ 2291479 h 2291479"/>
                <a:gd name="connsiteX4" fmla="*/ 3069717 w 3069717"/>
                <a:gd name="connsiteY4" fmla="*/ 2291479 h 2291479"/>
                <a:gd name="connsiteX5" fmla="*/ 0 w 3069717"/>
                <a:gd name="connsiteY5" fmla="*/ 2291479 h 2291479"/>
                <a:gd name="connsiteX6" fmla="*/ 0 w 3069717"/>
                <a:gd name="connsiteY6" fmla="*/ 2291479 h 2291479"/>
                <a:gd name="connsiteX7" fmla="*/ 0 w 3069717"/>
                <a:gd name="connsiteY7" fmla="*/ 183318 h 2291479"/>
                <a:gd name="connsiteX8" fmla="*/ 183318 w 3069717"/>
                <a:gd name="connsiteY8" fmla="*/ 0 h 2291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9717" h="2291479">
                  <a:moveTo>
                    <a:pt x="183318" y="0"/>
                  </a:moveTo>
                  <a:lnTo>
                    <a:pt x="2886399" y="0"/>
                  </a:lnTo>
                  <a:cubicBezTo>
                    <a:pt x="2987643" y="0"/>
                    <a:pt x="3069717" y="82074"/>
                    <a:pt x="3069717" y="183318"/>
                  </a:cubicBezTo>
                  <a:lnTo>
                    <a:pt x="3069717" y="2291479"/>
                  </a:lnTo>
                  <a:lnTo>
                    <a:pt x="3069717" y="2291479"/>
                  </a:lnTo>
                  <a:lnTo>
                    <a:pt x="0" y="2291479"/>
                  </a:lnTo>
                  <a:lnTo>
                    <a:pt x="0" y="2291479"/>
                  </a:lnTo>
                  <a:lnTo>
                    <a:pt x="0" y="183318"/>
                  </a:lnTo>
                  <a:cubicBezTo>
                    <a:pt x="0" y="82074"/>
                    <a:pt x="82074" y="0"/>
                    <a:pt x="183318" y="0"/>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602" tIns="179422" rIns="95602" bIns="41910" numCol="1" spcCol="1270" anchor="t" anchorCtr="0">
              <a:noAutofit/>
            </a:bodyPr>
            <a:lstStyle/>
            <a:p>
              <a:pPr marL="285750" lvl="1" indent="-285750" algn="l" defTabSz="1466850">
                <a:lnSpc>
                  <a:spcPct val="90000"/>
                </a:lnSpc>
                <a:spcBef>
                  <a:spcPct val="0"/>
                </a:spcBef>
                <a:spcAft>
                  <a:spcPct val="15000"/>
                </a:spcAft>
                <a:buChar char="•"/>
              </a:pPr>
              <a:r>
                <a:rPr lang="fr-FR" sz="3300" kern="1200" dirty="0"/>
                <a:t>Ce n’est pas du partenariat-patient…</a:t>
              </a:r>
            </a:p>
          </p:txBody>
        </p:sp>
        <p:sp>
          <p:nvSpPr>
            <p:cNvPr id="6" name="Forme libre 5">
              <a:extLst>
                <a:ext uri="{FF2B5EF4-FFF2-40B4-BE49-F238E27FC236}">
                  <a16:creationId xmlns:a16="http://schemas.microsoft.com/office/drawing/2014/main" id="{4C785182-45A1-7905-2021-CAC5BF16E74C}"/>
                </a:ext>
              </a:extLst>
            </p:cNvPr>
            <p:cNvSpPr/>
            <p:nvPr/>
          </p:nvSpPr>
          <p:spPr>
            <a:xfrm>
              <a:off x="845307" y="4170969"/>
              <a:ext cx="3069717" cy="985335"/>
            </a:xfrm>
            <a:custGeom>
              <a:avLst/>
              <a:gdLst>
                <a:gd name="connsiteX0" fmla="*/ 0 w 3069717"/>
                <a:gd name="connsiteY0" fmla="*/ 0 h 985335"/>
                <a:gd name="connsiteX1" fmla="*/ 3069717 w 3069717"/>
                <a:gd name="connsiteY1" fmla="*/ 0 h 985335"/>
                <a:gd name="connsiteX2" fmla="*/ 3069717 w 3069717"/>
                <a:gd name="connsiteY2" fmla="*/ 985335 h 985335"/>
                <a:gd name="connsiteX3" fmla="*/ 0 w 3069717"/>
                <a:gd name="connsiteY3" fmla="*/ 985335 h 985335"/>
                <a:gd name="connsiteX4" fmla="*/ 0 w 3069717"/>
                <a:gd name="connsiteY4" fmla="*/ 0 h 985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9717" h="985335">
                  <a:moveTo>
                    <a:pt x="0" y="0"/>
                  </a:moveTo>
                  <a:lnTo>
                    <a:pt x="3069717" y="0"/>
                  </a:lnTo>
                  <a:lnTo>
                    <a:pt x="3069717" y="985335"/>
                  </a:lnTo>
                  <a:lnTo>
                    <a:pt x="0" y="985335"/>
                  </a:lnTo>
                  <a:lnTo>
                    <a:pt x="0"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0010" tIns="0" rIns="934615" bIns="0" numCol="1" spcCol="1270" anchor="ctr" anchorCtr="0">
              <a:noAutofit/>
            </a:bodyPr>
            <a:lstStyle/>
            <a:p>
              <a:pPr marL="0" lvl="0" indent="0" algn="l" defTabSz="933450">
                <a:lnSpc>
                  <a:spcPct val="90000"/>
                </a:lnSpc>
                <a:spcBef>
                  <a:spcPct val="0"/>
                </a:spcBef>
                <a:spcAft>
                  <a:spcPct val="35000"/>
                </a:spcAft>
                <a:buNone/>
              </a:pPr>
              <a:r>
                <a:rPr lang="fr-FR" sz="2100" kern="1200" dirty="0"/>
                <a:t>Tout patient a une expérience individuelle</a:t>
              </a:r>
            </a:p>
          </p:txBody>
        </p:sp>
        <p:sp>
          <p:nvSpPr>
            <p:cNvPr id="7" name="Ellipse 6">
              <a:extLst>
                <a:ext uri="{FF2B5EF4-FFF2-40B4-BE49-F238E27FC236}">
                  <a16:creationId xmlns:a16="http://schemas.microsoft.com/office/drawing/2014/main" id="{F44587C4-9718-DE9D-FDA3-201DEEDDF2BB}"/>
                </a:ext>
              </a:extLst>
            </p:cNvPr>
            <p:cNvSpPr/>
            <p:nvPr/>
          </p:nvSpPr>
          <p:spPr>
            <a:xfrm>
              <a:off x="3093917" y="4327480"/>
              <a:ext cx="1074401" cy="1074401"/>
            </a:xfrm>
            <a:prstGeom prst="ellipse">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a:lstStyle/>
            <a:p>
              <a:endParaRPr lang="fr-FR"/>
            </a:p>
          </p:txBody>
        </p:sp>
      </p:grpSp>
      <p:grpSp>
        <p:nvGrpSpPr>
          <p:cNvPr id="15" name="Groupe 14">
            <a:extLst>
              <a:ext uri="{FF2B5EF4-FFF2-40B4-BE49-F238E27FC236}">
                <a16:creationId xmlns:a16="http://schemas.microsoft.com/office/drawing/2014/main" id="{838B3EE7-BF15-A0EF-DC67-84B9950CC5D2}"/>
              </a:ext>
            </a:extLst>
          </p:cNvPr>
          <p:cNvGrpSpPr/>
          <p:nvPr/>
        </p:nvGrpSpPr>
        <p:grpSpPr>
          <a:xfrm>
            <a:off x="4434494" y="1879490"/>
            <a:ext cx="3323011" cy="3522391"/>
            <a:chOff x="4434494" y="1879490"/>
            <a:chExt cx="3323011" cy="3522391"/>
          </a:xfrm>
        </p:grpSpPr>
        <p:sp>
          <p:nvSpPr>
            <p:cNvPr id="8" name="Forme libre 7">
              <a:extLst>
                <a:ext uri="{FF2B5EF4-FFF2-40B4-BE49-F238E27FC236}">
                  <a16:creationId xmlns:a16="http://schemas.microsoft.com/office/drawing/2014/main" id="{7722F26F-4225-94B0-6CDA-7A7A9386AEAB}"/>
                </a:ext>
              </a:extLst>
            </p:cNvPr>
            <p:cNvSpPr/>
            <p:nvPr/>
          </p:nvSpPr>
          <p:spPr>
            <a:xfrm>
              <a:off x="4434494" y="1879490"/>
              <a:ext cx="3069717" cy="2291479"/>
            </a:xfrm>
            <a:custGeom>
              <a:avLst/>
              <a:gdLst>
                <a:gd name="connsiteX0" fmla="*/ 183318 w 3069717"/>
                <a:gd name="connsiteY0" fmla="*/ 0 h 2291479"/>
                <a:gd name="connsiteX1" fmla="*/ 2886399 w 3069717"/>
                <a:gd name="connsiteY1" fmla="*/ 0 h 2291479"/>
                <a:gd name="connsiteX2" fmla="*/ 3069717 w 3069717"/>
                <a:gd name="connsiteY2" fmla="*/ 183318 h 2291479"/>
                <a:gd name="connsiteX3" fmla="*/ 3069717 w 3069717"/>
                <a:gd name="connsiteY3" fmla="*/ 2291479 h 2291479"/>
                <a:gd name="connsiteX4" fmla="*/ 3069717 w 3069717"/>
                <a:gd name="connsiteY4" fmla="*/ 2291479 h 2291479"/>
                <a:gd name="connsiteX5" fmla="*/ 0 w 3069717"/>
                <a:gd name="connsiteY5" fmla="*/ 2291479 h 2291479"/>
                <a:gd name="connsiteX6" fmla="*/ 0 w 3069717"/>
                <a:gd name="connsiteY6" fmla="*/ 2291479 h 2291479"/>
                <a:gd name="connsiteX7" fmla="*/ 0 w 3069717"/>
                <a:gd name="connsiteY7" fmla="*/ 183318 h 2291479"/>
                <a:gd name="connsiteX8" fmla="*/ 183318 w 3069717"/>
                <a:gd name="connsiteY8" fmla="*/ 0 h 2291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9717" h="2291479">
                  <a:moveTo>
                    <a:pt x="183318" y="0"/>
                  </a:moveTo>
                  <a:lnTo>
                    <a:pt x="2886399" y="0"/>
                  </a:lnTo>
                  <a:cubicBezTo>
                    <a:pt x="2987643" y="0"/>
                    <a:pt x="3069717" y="82074"/>
                    <a:pt x="3069717" y="183318"/>
                  </a:cubicBezTo>
                  <a:lnTo>
                    <a:pt x="3069717" y="2291479"/>
                  </a:lnTo>
                  <a:lnTo>
                    <a:pt x="3069717" y="2291479"/>
                  </a:lnTo>
                  <a:lnTo>
                    <a:pt x="0" y="2291479"/>
                  </a:lnTo>
                  <a:lnTo>
                    <a:pt x="0" y="2291479"/>
                  </a:lnTo>
                  <a:lnTo>
                    <a:pt x="0" y="183318"/>
                  </a:lnTo>
                  <a:cubicBezTo>
                    <a:pt x="0" y="82074"/>
                    <a:pt x="82074" y="0"/>
                    <a:pt x="183318" y="0"/>
                  </a:cubicBezTo>
                  <a:close/>
                </a:path>
              </a:pathLst>
            </a:custGeom>
          </p:spPr>
          <p:style>
            <a:lnRef idx="2">
              <a:schemeClr val="accent4">
                <a:hueOff val="4900445"/>
                <a:satOff val="-20388"/>
                <a:lumOff val="480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602" tIns="179422" rIns="95602" bIns="41910" numCol="1" spcCol="1270" anchor="t" anchorCtr="0">
              <a:noAutofit/>
            </a:bodyPr>
            <a:lstStyle/>
            <a:p>
              <a:pPr marL="285750" lvl="1" indent="-285750" algn="l" defTabSz="1466850">
                <a:lnSpc>
                  <a:spcPct val="90000"/>
                </a:lnSpc>
                <a:spcBef>
                  <a:spcPct val="0"/>
                </a:spcBef>
                <a:spcAft>
                  <a:spcPct val="15000"/>
                </a:spcAft>
                <a:buChar char="•"/>
              </a:pPr>
              <a:r>
                <a:rPr lang="fr-FR" sz="3300" kern="1200" dirty="0"/>
                <a:t>Ce n’est pas un savoir…</a:t>
              </a:r>
            </a:p>
            <a:p>
              <a:pPr marL="571500" lvl="2" indent="-285750" algn="l" defTabSz="1466850">
                <a:lnSpc>
                  <a:spcPct val="90000"/>
                </a:lnSpc>
                <a:spcBef>
                  <a:spcPct val="0"/>
                </a:spcBef>
                <a:spcAft>
                  <a:spcPct val="15000"/>
                </a:spcAft>
                <a:buNone/>
              </a:pPr>
              <a:r>
                <a:rPr lang="fr-FR" sz="3300" kern="1200" dirty="0"/>
                <a:t>quoi que</a:t>
              </a:r>
            </a:p>
          </p:txBody>
        </p:sp>
        <p:sp>
          <p:nvSpPr>
            <p:cNvPr id="9" name="Forme libre 8">
              <a:extLst>
                <a:ext uri="{FF2B5EF4-FFF2-40B4-BE49-F238E27FC236}">
                  <a16:creationId xmlns:a16="http://schemas.microsoft.com/office/drawing/2014/main" id="{D23B145C-50F7-40D5-8CDB-70F30A41E05E}"/>
                </a:ext>
              </a:extLst>
            </p:cNvPr>
            <p:cNvSpPr/>
            <p:nvPr/>
          </p:nvSpPr>
          <p:spPr>
            <a:xfrm>
              <a:off x="4434494" y="4170969"/>
              <a:ext cx="3069717" cy="985335"/>
            </a:xfrm>
            <a:custGeom>
              <a:avLst/>
              <a:gdLst>
                <a:gd name="connsiteX0" fmla="*/ 0 w 3069717"/>
                <a:gd name="connsiteY0" fmla="*/ 0 h 985335"/>
                <a:gd name="connsiteX1" fmla="*/ 3069717 w 3069717"/>
                <a:gd name="connsiteY1" fmla="*/ 0 h 985335"/>
                <a:gd name="connsiteX2" fmla="*/ 3069717 w 3069717"/>
                <a:gd name="connsiteY2" fmla="*/ 985335 h 985335"/>
                <a:gd name="connsiteX3" fmla="*/ 0 w 3069717"/>
                <a:gd name="connsiteY3" fmla="*/ 985335 h 985335"/>
                <a:gd name="connsiteX4" fmla="*/ 0 w 3069717"/>
                <a:gd name="connsiteY4" fmla="*/ 0 h 985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9717" h="985335">
                  <a:moveTo>
                    <a:pt x="0" y="0"/>
                  </a:moveTo>
                  <a:lnTo>
                    <a:pt x="3069717" y="0"/>
                  </a:lnTo>
                  <a:lnTo>
                    <a:pt x="3069717" y="985335"/>
                  </a:lnTo>
                  <a:lnTo>
                    <a:pt x="0" y="985335"/>
                  </a:lnTo>
                  <a:lnTo>
                    <a:pt x="0" y="0"/>
                  </a:lnTo>
                  <a:close/>
                </a:path>
              </a:pathLst>
            </a:custGeom>
          </p:spPr>
          <p:style>
            <a:lnRef idx="2">
              <a:schemeClr val="accent4">
                <a:hueOff val="4900445"/>
                <a:satOff val="-20388"/>
                <a:lumOff val="4804"/>
                <a:alphaOff val="0"/>
              </a:schemeClr>
            </a:lnRef>
            <a:fillRef idx="1">
              <a:schemeClr val="accent4">
                <a:hueOff val="4900445"/>
                <a:satOff val="-20388"/>
                <a:lumOff val="4804"/>
                <a:alphaOff val="0"/>
              </a:schemeClr>
            </a:fillRef>
            <a:effectRef idx="0">
              <a:schemeClr val="accent4">
                <a:hueOff val="4900445"/>
                <a:satOff val="-20388"/>
                <a:lumOff val="4804"/>
                <a:alphaOff val="0"/>
              </a:schemeClr>
            </a:effectRef>
            <a:fontRef idx="minor">
              <a:schemeClr val="lt1"/>
            </a:fontRef>
          </p:style>
          <p:txBody>
            <a:bodyPr spcFirstLastPara="0" vert="horz" wrap="square" lIns="80010" tIns="0" rIns="934615" bIns="0" numCol="1" spcCol="1270" anchor="ctr" anchorCtr="0">
              <a:noAutofit/>
            </a:bodyPr>
            <a:lstStyle/>
            <a:p>
              <a:pPr marL="0" lvl="0" indent="0" algn="l" defTabSz="933450">
                <a:lnSpc>
                  <a:spcPct val="90000"/>
                </a:lnSpc>
                <a:spcBef>
                  <a:spcPct val="0"/>
                </a:spcBef>
                <a:spcAft>
                  <a:spcPct val="35000"/>
                </a:spcAft>
                <a:buNone/>
              </a:pPr>
              <a:r>
                <a:rPr lang="fr-FR" sz="2100" kern="1200" dirty="0"/>
                <a:t>L'expérience permet d'acquérir des savoirs</a:t>
              </a:r>
            </a:p>
          </p:txBody>
        </p:sp>
        <p:sp>
          <p:nvSpPr>
            <p:cNvPr id="10" name="Ellipse 9">
              <a:extLst>
                <a:ext uri="{FF2B5EF4-FFF2-40B4-BE49-F238E27FC236}">
                  <a16:creationId xmlns:a16="http://schemas.microsoft.com/office/drawing/2014/main" id="{1D6B919E-2536-ACFC-B74E-C34732117CFC}"/>
                </a:ext>
              </a:extLst>
            </p:cNvPr>
            <p:cNvSpPr/>
            <p:nvPr/>
          </p:nvSpPr>
          <p:spPr>
            <a:xfrm>
              <a:off x="6683104" y="4327480"/>
              <a:ext cx="1074401" cy="1074401"/>
            </a:xfrm>
            <a:prstGeom prst="ellipse">
              <a:avLst/>
            </a:prstGeom>
          </p:spPr>
          <p:style>
            <a:lnRef idx="2">
              <a:schemeClr val="accent4">
                <a:tint val="40000"/>
                <a:alpha val="90000"/>
                <a:hueOff val="5430963"/>
                <a:satOff val="-25622"/>
                <a:lumOff val="-925"/>
                <a:alphaOff val="0"/>
              </a:schemeClr>
            </a:lnRef>
            <a:fillRef idx="1">
              <a:schemeClr val="accent4">
                <a:tint val="40000"/>
                <a:alpha val="90000"/>
                <a:hueOff val="5430963"/>
                <a:satOff val="-25622"/>
                <a:lumOff val="-925"/>
                <a:alphaOff val="0"/>
              </a:schemeClr>
            </a:fillRef>
            <a:effectRef idx="0">
              <a:schemeClr val="accent4">
                <a:tint val="40000"/>
                <a:alpha val="90000"/>
                <a:hueOff val="5430963"/>
                <a:satOff val="-25622"/>
                <a:lumOff val="-925"/>
                <a:alphaOff val="0"/>
              </a:schemeClr>
            </a:effectRef>
            <a:fontRef idx="minor">
              <a:schemeClr val="dk1">
                <a:hueOff val="0"/>
                <a:satOff val="0"/>
                <a:lumOff val="0"/>
                <a:alphaOff val="0"/>
              </a:schemeClr>
            </a:fontRef>
          </p:style>
          <p:txBody>
            <a:bodyPr/>
            <a:lstStyle/>
            <a:p>
              <a:endParaRPr lang="fr-FR"/>
            </a:p>
          </p:txBody>
        </p:sp>
      </p:grpSp>
      <p:grpSp>
        <p:nvGrpSpPr>
          <p:cNvPr id="16" name="Groupe 15">
            <a:extLst>
              <a:ext uri="{FF2B5EF4-FFF2-40B4-BE49-F238E27FC236}">
                <a16:creationId xmlns:a16="http://schemas.microsoft.com/office/drawing/2014/main" id="{95B8D9FC-D209-D983-1955-B22D0A77BCA3}"/>
              </a:ext>
            </a:extLst>
          </p:cNvPr>
          <p:cNvGrpSpPr/>
          <p:nvPr/>
        </p:nvGrpSpPr>
        <p:grpSpPr>
          <a:xfrm>
            <a:off x="8023681" y="1879490"/>
            <a:ext cx="3323011" cy="3522391"/>
            <a:chOff x="8023681" y="1879490"/>
            <a:chExt cx="3323011" cy="3522391"/>
          </a:xfrm>
        </p:grpSpPr>
        <p:sp>
          <p:nvSpPr>
            <p:cNvPr id="11" name="Forme libre 10">
              <a:extLst>
                <a:ext uri="{FF2B5EF4-FFF2-40B4-BE49-F238E27FC236}">
                  <a16:creationId xmlns:a16="http://schemas.microsoft.com/office/drawing/2014/main" id="{D35F9DA3-6388-B00B-757D-6A90E7E7547C}"/>
                </a:ext>
              </a:extLst>
            </p:cNvPr>
            <p:cNvSpPr/>
            <p:nvPr/>
          </p:nvSpPr>
          <p:spPr>
            <a:xfrm>
              <a:off x="8023681" y="1879490"/>
              <a:ext cx="3069717" cy="2291479"/>
            </a:xfrm>
            <a:custGeom>
              <a:avLst/>
              <a:gdLst>
                <a:gd name="connsiteX0" fmla="*/ 183318 w 3069717"/>
                <a:gd name="connsiteY0" fmla="*/ 0 h 2291479"/>
                <a:gd name="connsiteX1" fmla="*/ 2886399 w 3069717"/>
                <a:gd name="connsiteY1" fmla="*/ 0 h 2291479"/>
                <a:gd name="connsiteX2" fmla="*/ 3069717 w 3069717"/>
                <a:gd name="connsiteY2" fmla="*/ 183318 h 2291479"/>
                <a:gd name="connsiteX3" fmla="*/ 3069717 w 3069717"/>
                <a:gd name="connsiteY3" fmla="*/ 2291479 h 2291479"/>
                <a:gd name="connsiteX4" fmla="*/ 3069717 w 3069717"/>
                <a:gd name="connsiteY4" fmla="*/ 2291479 h 2291479"/>
                <a:gd name="connsiteX5" fmla="*/ 0 w 3069717"/>
                <a:gd name="connsiteY5" fmla="*/ 2291479 h 2291479"/>
                <a:gd name="connsiteX6" fmla="*/ 0 w 3069717"/>
                <a:gd name="connsiteY6" fmla="*/ 2291479 h 2291479"/>
                <a:gd name="connsiteX7" fmla="*/ 0 w 3069717"/>
                <a:gd name="connsiteY7" fmla="*/ 183318 h 2291479"/>
                <a:gd name="connsiteX8" fmla="*/ 183318 w 3069717"/>
                <a:gd name="connsiteY8" fmla="*/ 0 h 2291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9717" h="2291479">
                  <a:moveTo>
                    <a:pt x="183318" y="0"/>
                  </a:moveTo>
                  <a:lnTo>
                    <a:pt x="2886399" y="0"/>
                  </a:lnTo>
                  <a:cubicBezTo>
                    <a:pt x="2987643" y="0"/>
                    <a:pt x="3069717" y="82074"/>
                    <a:pt x="3069717" y="183318"/>
                  </a:cubicBezTo>
                  <a:lnTo>
                    <a:pt x="3069717" y="2291479"/>
                  </a:lnTo>
                  <a:lnTo>
                    <a:pt x="3069717" y="2291479"/>
                  </a:lnTo>
                  <a:lnTo>
                    <a:pt x="0" y="2291479"/>
                  </a:lnTo>
                  <a:lnTo>
                    <a:pt x="0" y="2291479"/>
                  </a:lnTo>
                  <a:lnTo>
                    <a:pt x="0" y="183318"/>
                  </a:lnTo>
                  <a:cubicBezTo>
                    <a:pt x="0" y="82074"/>
                    <a:pt x="82074" y="0"/>
                    <a:pt x="183318" y="0"/>
                  </a:cubicBezTo>
                  <a:close/>
                </a:path>
              </a:pathLst>
            </a:custGeom>
          </p:spPr>
          <p:style>
            <a:lnRef idx="2">
              <a:schemeClr val="accent4">
                <a:hueOff val="9800891"/>
                <a:satOff val="-40777"/>
                <a:lumOff val="960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602" tIns="179422" rIns="95602" bIns="41910" numCol="1" spcCol="1270" anchor="t" anchorCtr="0">
              <a:noAutofit/>
            </a:bodyPr>
            <a:lstStyle/>
            <a:p>
              <a:pPr marL="285750" lvl="1" indent="-285750" algn="l" defTabSz="1466850">
                <a:lnSpc>
                  <a:spcPct val="90000"/>
                </a:lnSpc>
                <a:spcBef>
                  <a:spcPct val="0"/>
                </a:spcBef>
                <a:spcAft>
                  <a:spcPct val="15000"/>
                </a:spcAft>
                <a:buChar char="•"/>
              </a:pPr>
              <a:r>
                <a:rPr lang="fr-FR" sz="3300" kern="1200" dirty="0"/>
                <a:t>Ce n’est pas de l’engagement patient…</a:t>
              </a:r>
            </a:p>
            <a:p>
              <a:pPr marL="571500" lvl="2" indent="-285750" algn="l" defTabSz="1466850">
                <a:lnSpc>
                  <a:spcPct val="90000"/>
                </a:lnSpc>
                <a:spcBef>
                  <a:spcPct val="0"/>
                </a:spcBef>
                <a:spcAft>
                  <a:spcPct val="15000"/>
                </a:spcAft>
                <a:buNone/>
              </a:pPr>
              <a:r>
                <a:rPr lang="fr-FR" sz="3300" kern="1200" dirty="0"/>
                <a:t>quoi que</a:t>
              </a:r>
            </a:p>
          </p:txBody>
        </p:sp>
        <p:sp>
          <p:nvSpPr>
            <p:cNvPr id="12" name="Forme libre 11">
              <a:extLst>
                <a:ext uri="{FF2B5EF4-FFF2-40B4-BE49-F238E27FC236}">
                  <a16:creationId xmlns:a16="http://schemas.microsoft.com/office/drawing/2014/main" id="{2D7F6CB7-A90C-FA71-C8D9-21F4DC2D465C}"/>
                </a:ext>
              </a:extLst>
            </p:cNvPr>
            <p:cNvSpPr/>
            <p:nvPr/>
          </p:nvSpPr>
          <p:spPr>
            <a:xfrm>
              <a:off x="8023681" y="4170969"/>
              <a:ext cx="3069717" cy="985335"/>
            </a:xfrm>
            <a:custGeom>
              <a:avLst/>
              <a:gdLst>
                <a:gd name="connsiteX0" fmla="*/ 0 w 3069717"/>
                <a:gd name="connsiteY0" fmla="*/ 0 h 985335"/>
                <a:gd name="connsiteX1" fmla="*/ 3069717 w 3069717"/>
                <a:gd name="connsiteY1" fmla="*/ 0 h 985335"/>
                <a:gd name="connsiteX2" fmla="*/ 3069717 w 3069717"/>
                <a:gd name="connsiteY2" fmla="*/ 985335 h 985335"/>
                <a:gd name="connsiteX3" fmla="*/ 0 w 3069717"/>
                <a:gd name="connsiteY3" fmla="*/ 985335 h 985335"/>
                <a:gd name="connsiteX4" fmla="*/ 0 w 3069717"/>
                <a:gd name="connsiteY4" fmla="*/ 0 h 985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9717" h="985335">
                  <a:moveTo>
                    <a:pt x="0" y="0"/>
                  </a:moveTo>
                  <a:lnTo>
                    <a:pt x="3069717" y="0"/>
                  </a:lnTo>
                  <a:lnTo>
                    <a:pt x="3069717" y="985335"/>
                  </a:lnTo>
                  <a:lnTo>
                    <a:pt x="0" y="985335"/>
                  </a:lnTo>
                  <a:lnTo>
                    <a:pt x="0" y="0"/>
                  </a:lnTo>
                  <a:close/>
                </a:path>
              </a:pathLst>
            </a:custGeom>
          </p:spPr>
          <p:style>
            <a:lnRef idx="2">
              <a:schemeClr val="accent4">
                <a:hueOff val="9800891"/>
                <a:satOff val="-40777"/>
                <a:lumOff val="9608"/>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txBody>
            <a:bodyPr spcFirstLastPara="0" vert="horz" wrap="square" lIns="80010" tIns="0" rIns="934615" bIns="0" numCol="1" spcCol="1270" anchor="ctr" anchorCtr="0">
              <a:noAutofit/>
            </a:bodyPr>
            <a:lstStyle/>
            <a:p>
              <a:pPr marL="0" lvl="0" indent="0" algn="l" defTabSz="933450">
                <a:lnSpc>
                  <a:spcPct val="90000"/>
                </a:lnSpc>
                <a:spcBef>
                  <a:spcPct val="0"/>
                </a:spcBef>
                <a:spcAft>
                  <a:spcPct val="35000"/>
                </a:spcAft>
                <a:buNone/>
              </a:pPr>
              <a:r>
                <a:rPr lang="fr-FR" sz="2100" kern="1200" dirty="0"/>
                <a:t>Répondre à une enquête c'est déjà s'engager</a:t>
              </a:r>
            </a:p>
          </p:txBody>
        </p:sp>
        <p:sp>
          <p:nvSpPr>
            <p:cNvPr id="13" name="Ellipse 12">
              <a:extLst>
                <a:ext uri="{FF2B5EF4-FFF2-40B4-BE49-F238E27FC236}">
                  <a16:creationId xmlns:a16="http://schemas.microsoft.com/office/drawing/2014/main" id="{8889F26D-C3B4-1983-A15F-0F26DD09CA4D}"/>
                </a:ext>
              </a:extLst>
            </p:cNvPr>
            <p:cNvSpPr/>
            <p:nvPr/>
          </p:nvSpPr>
          <p:spPr>
            <a:xfrm>
              <a:off x="10272291" y="4327480"/>
              <a:ext cx="1074401" cy="1074401"/>
            </a:xfrm>
            <a:prstGeom prst="ellipse">
              <a:avLst/>
            </a:prstGeom>
          </p:spPr>
          <p:style>
            <a:lnRef idx="2">
              <a:schemeClr val="accent4">
                <a:tint val="40000"/>
                <a:alpha val="90000"/>
                <a:hueOff val="10861925"/>
                <a:satOff val="-51245"/>
                <a:lumOff val="-1851"/>
                <a:alphaOff val="0"/>
              </a:schemeClr>
            </a:lnRef>
            <a:fillRef idx="1">
              <a:schemeClr val="accent4">
                <a:tint val="40000"/>
                <a:alpha val="90000"/>
                <a:hueOff val="10861925"/>
                <a:satOff val="-51245"/>
                <a:lumOff val="-1851"/>
                <a:alphaOff val="0"/>
              </a:schemeClr>
            </a:fillRef>
            <a:effectRef idx="0">
              <a:schemeClr val="accent4">
                <a:tint val="40000"/>
                <a:alpha val="90000"/>
                <a:hueOff val="10861925"/>
                <a:satOff val="-51245"/>
                <a:lumOff val="-1851"/>
                <a:alphaOff val="0"/>
              </a:schemeClr>
            </a:effectRef>
            <a:fontRef idx="minor">
              <a:schemeClr val="dk1">
                <a:hueOff val="0"/>
                <a:satOff val="0"/>
                <a:lumOff val="0"/>
                <a:alphaOff val="0"/>
              </a:schemeClr>
            </a:fontRef>
          </p:style>
          <p:txBody>
            <a:bodyPr/>
            <a:lstStyle/>
            <a:p>
              <a:endParaRPr lang="fr-FR"/>
            </a:p>
          </p:txBody>
        </p:sp>
      </p:grpSp>
    </p:spTree>
    <p:extLst>
      <p:ext uri="{BB962C8B-B14F-4D97-AF65-F5344CB8AC3E}">
        <p14:creationId xmlns:p14="http://schemas.microsoft.com/office/powerpoint/2010/main" val="146949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F10CD8-36B8-6CD6-F727-CDC1BDAE1480}"/>
              </a:ext>
            </a:extLst>
          </p:cNvPr>
          <p:cNvSpPr>
            <a:spLocks noGrp="1"/>
          </p:cNvSpPr>
          <p:nvPr>
            <p:ph type="title"/>
          </p:nvPr>
        </p:nvSpPr>
        <p:spPr>
          <a:xfrm>
            <a:off x="2957512" y="233464"/>
            <a:ext cx="8823309" cy="1793842"/>
          </a:xfrm>
        </p:spPr>
        <p:txBody>
          <a:bodyPr anchor="ctr">
            <a:noAutofit/>
          </a:bodyPr>
          <a:lstStyle/>
          <a:p>
            <a:r>
              <a:rPr lang="fr-FR" sz="4000" dirty="0"/>
              <a:t>Construire un outil pour recueillir l’expérience patient des parcours de soins, de santé et de vie avec la mucoviscidose</a:t>
            </a:r>
            <a:endParaRPr lang="fr-FR" dirty="0"/>
          </a:p>
        </p:txBody>
      </p:sp>
      <p:pic>
        <p:nvPicPr>
          <p:cNvPr id="5" name="Image 4">
            <a:extLst>
              <a:ext uri="{FF2B5EF4-FFF2-40B4-BE49-F238E27FC236}">
                <a16:creationId xmlns:a16="http://schemas.microsoft.com/office/drawing/2014/main" id="{F7FE067C-5B66-5E91-07E9-37EE6A74BB1B}"/>
              </a:ext>
            </a:extLst>
          </p:cNvPr>
          <p:cNvPicPr>
            <a:picLocks noChangeAspect="1"/>
          </p:cNvPicPr>
          <p:nvPr/>
        </p:nvPicPr>
        <p:blipFill>
          <a:blip r:embed="rId3"/>
          <a:stretch>
            <a:fillRect/>
          </a:stretch>
        </p:blipFill>
        <p:spPr>
          <a:xfrm>
            <a:off x="270838" y="168350"/>
            <a:ext cx="2525538" cy="1728000"/>
          </a:xfrm>
          <a:prstGeom prst="rect">
            <a:avLst/>
          </a:prstGeom>
        </p:spPr>
      </p:pic>
      <p:grpSp>
        <p:nvGrpSpPr>
          <p:cNvPr id="47" name="Groupe 46">
            <a:extLst>
              <a:ext uri="{FF2B5EF4-FFF2-40B4-BE49-F238E27FC236}">
                <a16:creationId xmlns:a16="http://schemas.microsoft.com/office/drawing/2014/main" id="{DCC9F8CA-2CD0-726F-8BF2-C443166FE1A5}"/>
              </a:ext>
            </a:extLst>
          </p:cNvPr>
          <p:cNvGrpSpPr/>
          <p:nvPr/>
        </p:nvGrpSpPr>
        <p:grpSpPr>
          <a:xfrm>
            <a:off x="6494615" y="5120210"/>
            <a:ext cx="3443836" cy="914400"/>
            <a:chOff x="7923365" y="4921663"/>
            <a:chExt cx="3443836" cy="914400"/>
          </a:xfrm>
        </p:grpSpPr>
        <p:pic>
          <p:nvPicPr>
            <p:cNvPr id="34" name="Image 33">
              <a:extLst>
                <a:ext uri="{FF2B5EF4-FFF2-40B4-BE49-F238E27FC236}">
                  <a16:creationId xmlns:a16="http://schemas.microsoft.com/office/drawing/2014/main" id="{336A8759-1A10-B5CA-CF52-1F8CA1573F88}"/>
                </a:ext>
              </a:extLst>
            </p:cNvPr>
            <p:cNvPicPr>
              <a:picLocks noChangeAspect="1"/>
            </p:cNvPicPr>
            <p:nvPr/>
          </p:nvPicPr>
          <p:blipFill>
            <a:blip r:embed="rId4"/>
            <a:stretch>
              <a:fillRect/>
            </a:stretch>
          </p:blipFill>
          <p:spPr>
            <a:xfrm>
              <a:off x="7923365" y="4921663"/>
              <a:ext cx="990600" cy="914400"/>
            </a:xfrm>
            <a:prstGeom prst="rect">
              <a:avLst/>
            </a:prstGeom>
          </p:spPr>
        </p:pic>
        <p:sp>
          <p:nvSpPr>
            <p:cNvPr id="35" name="ZoneTexte 34">
              <a:extLst>
                <a:ext uri="{FF2B5EF4-FFF2-40B4-BE49-F238E27FC236}">
                  <a16:creationId xmlns:a16="http://schemas.microsoft.com/office/drawing/2014/main" id="{C3CEF3AE-83FF-0E12-00C3-34BC618500A7}"/>
                </a:ext>
              </a:extLst>
            </p:cNvPr>
            <p:cNvSpPr txBox="1"/>
            <p:nvPr/>
          </p:nvSpPr>
          <p:spPr>
            <a:xfrm>
              <a:off x="8913965" y="5055697"/>
              <a:ext cx="2453236" cy="646331"/>
            </a:xfrm>
            <a:prstGeom prst="rect">
              <a:avLst/>
            </a:prstGeom>
            <a:noFill/>
          </p:spPr>
          <p:txBody>
            <a:bodyPr wrap="none" rtlCol="0">
              <a:spAutoFit/>
            </a:bodyPr>
            <a:lstStyle/>
            <a:p>
              <a:r>
                <a:rPr lang="fr-FR" dirty="0"/>
                <a:t>67 patients &amp; parents</a:t>
              </a:r>
            </a:p>
            <a:p>
              <a:r>
                <a:rPr lang="fr-FR" dirty="0"/>
                <a:t>Interrogés sur leur vécu </a:t>
              </a:r>
            </a:p>
          </p:txBody>
        </p:sp>
      </p:grpSp>
      <p:grpSp>
        <p:nvGrpSpPr>
          <p:cNvPr id="46" name="Groupe 45">
            <a:extLst>
              <a:ext uri="{FF2B5EF4-FFF2-40B4-BE49-F238E27FC236}">
                <a16:creationId xmlns:a16="http://schemas.microsoft.com/office/drawing/2014/main" id="{0482468A-1C93-6EE4-2DD8-C170B2C05252}"/>
              </a:ext>
            </a:extLst>
          </p:cNvPr>
          <p:cNvGrpSpPr/>
          <p:nvPr/>
        </p:nvGrpSpPr>
        <p:grpSpPr>
          <a:xfrm>
            <a:off x="7348687" y="1870701"/>
            <a:ext cx="4432135" cy="2663022"/>
            <a:chOff x="7348687" y="1870701"/>
            <a:chExt cx="4432135" cy="2663022"/>
          </a:xfrm>
        </p:grpSpPr>
        <p:grpSp>
          <p:nvGrpSpPr>
            <p:cNvPr id="9" name="Groupe 8">
              <a:extLst>
                <a:ext uri="{FF2B5EF4-FFF2-40B4-BE49-F238E27FC236}">
                  <a16:creationId xmlns:a16="http://schemas.microsoft.com/office/drawing/2014/main" id="{B000C48D-AF72-68FB-BDBA-DEBFBAB1A31A}"/>
                </a:ext>
              </a:extLst>
            </p:cNvPr>
            <p:cNvGrpSpPr/>
            <p:nvPr/>
          </p:nvGrpSpPr>
          <p:grpSpPr>
            <a:xfrm>
              <a:off x="7348687" y="1870701"/>
              <a:ext cx="4432135" cy="2663022"/>
              <a:chOff x="1747021" y="657080"/>
              <a:chExt cx="6687820" cy="4502432"/>
            </a:xfrm>
          </p:grpSpPr>
          <p:sp>
            <p:nvSpPr>
              <p:cNvPr id="11" name="Forme libre 10">
                <a:extLst>
                  <a:ext uri="{FF2B5EF4-FFF2-40B4-BE49-F238E27FC236}">
                    <a16:creationId xmlns:a16="http://schemas.microsoft.com/office/drawing/2014/main" id="{E87AD9FE-1AE7-A257-95D9-4D7B161B8AEA}"/>
                  </a:ext>
                </a:extLst>
              </p:cNvPr>
              <p:cNvSpPr>
                <a:spLocks noChangeAspect="1"/>
              </p:cNvSpPr>
              <p:nvPr/>
            </p:nvSpPr>
            <p:spPr>
              <a:xfrm>
                <a:off x="1747021" y="657080"/>
                <a:ext cx="6687820" cy="4502432"/>
              </a:xfrm>
              <a:custGeom>
                <a:avLst/>
                <a:gdLst>
                  <a:gd name="connsiteX0" fmla="*/ 0 w 2051843"/>
                  <a:gd name="connsiteY0" fmla="*/ 1025922 h 2051843"/>
                  <a:gd name="connsiteX1" fmla="*/ 1025922 w 2051843"/>
                  <a:gd name="connsiteY1" fmla="*/ 0 h 2051843"/>
                  <a:gd name="connsiteX2" fmla="*/ 2051844 w 2051843"/>
                  <a:gd name="connsiteY2" fmla="*/ 1025922 h 2051843"/>
                  <a:gd name="connsiteX3" fmla="*/ 1025922 w 2051843"/>
                  <a:gd name="connsiteY3" fmla="*/ 2051844 h 2051843"/>
                  <a:gd name="connsiteX4" fmla="*/ 0 w 2051843"/>
                  <a:gd name="connsiteY4" fmla="*/ 1025922 h 2051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1843" h="2051843">
                    <a:moveTo>
                      <a:pt x="0" y="1025922"/>
                    </a:moveTo>
                    <a:cubicBezTo>
                      <a:pt x="0" y="459321"/>
                      <a:pt x="459321" y="0"/>
                      <a:pt x="1025922" y="0"/>
                    </a:cubicBezTo>
                    <a:cubicBezTo>
                      <a:pt x="1592523" y="0"/>
                      <a:pt x="2051844" y="459321"/>
                      <a:pt x="2051844" y="1025922"/>
                    </a:cubicBezTo>
                    <a:cubicBezTo>
                      <a:pt x="2051844" y="1592523"/>
                      <a:pt x="1592523" y="2051844"/>
                      <a:pt x="1025922" y="2051844"/>
                    </a:cubicBezTo>
                    <a:cubicBezTo>
                      <a:pt x="459321" y="2051844"/>
                      <a:pt x="0" y="1592523"/>
                      <a:pt x="0" y="1025922"/>
                    </a:cubicBezTo>
                    <a:close/>
                  </a:path>
                </a:pathLst>
              </a:custGeom>
              <a:solidFill>
                <a:srgbClr val="FBC003"/>
              </a:solidFill>
              <a:ln w="25400">
                <a:solidFill>
                  <a:srgbClr val="7C6023"/>
                </a:solidFill>
              </a:ln>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327155" tIns="327155" rIns="327155" bIns="327155" numCol="1" spcCol="1270" anchor="ctr" anchorCtr="0">
                <a:noAutofit/>
              </a:bodyPr>
              <a:lstStyle/>
              <a:p>
                <a:pPr marL="0" lvl="0" indent="0" algn="ctr" defTabSz="933450">
                  <a:lnSpc>
                    <a:spcPct val="90000"/>
                  </a:lnSpc>
                  <a:spcBef>
                    <a:spcPct val="0"/>
                  </a:spcBef>
                  <a:spcAft>
                    <a:spcPct val="35000"/>
                  </a:spcAft>
                  <a:buNone/>
                </a:pPr>
                <a:endParaRPr lang="fr-FR" sz="3200" kern="1200" dirty="0"/>
              </a:p>
            </p:txBody>
          </p:sp>
          <p:sp>
            <p:nvSpPr>
              <p:cNvPr id="12" name="Forme libre 11">
                <a:extLst>
                  <a:ext uri="{FF2B5EF4-FFF2-40B4-BE49-F238E27FC236}">
                    <a16:creationId xmlns:a16="http://schemas.microsoft.com/office/drawing/2014/main" id="{BD186E91-A964-DA5B-97D5-22112C2383B2}"/>
                  </a:ext>
                </a:extLst>
              </p:cNvPr>
              <p:cNvSpPr/>
              <p:nvPr/>
            </p:nvSpPr>
            <p:spPr>
              <a:xfrm>
                <a:off x="4821435" y="941348"/>
                <a:ext cx="2448940" cy="1736661"/>
              </a:xfrm>
              <a:custGeom>
                <a:avLst/>
                <a:gdLst>
                  <a:gd name="connsiteX0" fmla="*/ 0 w 1712690"/>
                  <a:gd name="connsiteY0" fmla="*/ 868331 h 1736662"/>
                  <a:gd name="connsiteX1" fmla="*/ 856345 w 1712690"/>
                  <a:gd name="connsiteY1" fmla="*/ 0 h 1736662"/>
                  <a:gd name="connsiteX2" fmla="*/ 1712690 w 1712690"/>
                  <a:gd name="connsiteY2" fmla="*/ 868331 h 1736662"/>
                  <a:gd name="connsiteX3" fmla="*/ 856345 w 1712690"/>
                  <a:gd name="connsiteY3" fmla="*/ 1736662 h 1736662"/>
                  <a:gd name="connsiteX4" fmla="*/ 0 w 1712690"/>
                  <a:gd name="connsiteY4" fmla="*/ 868331 h 1736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690" h="1736662">
                    <a:moveTo>
                      <a:pt x="0" y="868331"/>
                    </a:moveTo>
                    <a:cubicBezTo>
                      <a:pt x="0" y="388765"/>
                      <a:pt x="383399" y="0"/>
                      <a:pt x="856345" y="0"/>
                    </a:cubicBezTo>
                    <a:cubicBezTo>
                      <a:pt x="1329291" y="0"/>
                      <a:pt x="1712690" y="388765"/>
                      <a:pt x="1712690" y="868331"/>
                    </a:cubicBezTo>
                    <a:cubicBezTo>
                      <a:pt x="1712690" y="1347897"/>
                      <a:pt x="1329291" y="1736662"/>
                      <a:pt x="856345" y="1736662"/>
                    </a:cubicBezTo>
                    <a:cubicBezTo>
                      <a:pt x="383399" y="1736662"/>
                      <a:pt x="0" y="1347897"/>
                      <a:pt x="0" y="868331"/>
                    </a:cubicBezTo>
                    <a:close/>
                  </a:path>
                </a:pathLst>
              </a:custGeom>
              <a:solidFill>
                <a:srgbClr val="5B9BD6"/>
              </a:solidFill>
              <a:ln>
                <a:noFill/>
              </a:ln>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269868" tIns="273378" rIns="269868" bIns="273378" numCol="1" spcCol="1270" anchor="ctr" anchorCtr="0">
                <a:noAutofit/>
              </a:bodyPr>
              <a:lstStyle/>
              <a:p>
                <a:pPr marL="0" lvl="0" indent="0" algn="ctr" defTabSz="666750">
                  <a:lnSpc>
                    <a:spcPct val="90000"/>
                  </a:lnSpc>
                  <a:spcBef>
                    <a:spcPct val="0"/>
                  </a:spcBef>
                  <a:spcAft>
                    <a:spcPct val="35000"/>
                  </a:spcAft>
                  <a:buNone/>
                </a:pPr>
                <a:r>
                  <a:rPr lang="fr-FR" sz="1400" kern="1200" dirty="0">
                    <a:solidFill>
                      <a:schemeClr val="tx1"/>
                    </a:solidFill>
                  </a:rPr>
                  <a:t>Professionnels de santé</a:t>
                </a:r>
              </a:p>
            </p:txBody>
          </p:sp>
          <p:sp>
            <p:nvSpPr>
              <p:cNvPr id="13" name="Forme libre 12">
                <a:extLst>
                  <a:ext uri="{FF2B5EF4-FFF2-40B4-BE49-F238E27FC236}">
                    <a16:creationId xmlns:a16="http://schemas.microsoft.com/office/drawing/2014/main" id="{110C9561-B9CF-C80E-08DF-48F5C4F16063}"/>
                  </a:ext>
                </a:extLst>
              </p:cNvPr>
              <p:cNvSpPr/>
              <p:nvPr/>
            </p:nvSpPr>
            <p:spPr>
              <a:xfrm>
                <a:off x="2341704" y="2700772"/>
                <a:ext cx="2268261" cy="1756425"/>
              </a:xfrm>
              <a:custGeom>
                <a:avLst/>
                <a:gdLst>
                  <a:gd name="connsiteX0" fmla="*/ 0 w 1713035"/>
                  <a:gd name="connsiteY0" fmla="*/ 878213 h 1756425"/>
                  <a:gd name="connsiteX1" fmla="*/ 856518 w 1713035"/>
                  <a:gd name="connsiteY1" fmla="*/ 0 h 1756425"/>
                  <a:gd name="connsiteX2" fmla="*/ 1713036 w 1713035"/>
                  <a:gd name="connsiteY2" fmla="*/ 878213 h 1756425"/>
                  <a:gd name="connsiteX3" fmla="*/ 856518 w 1713035"/>
                  <a:gd name="connsiteY3" fmla="*/ 1756426 h 1756425"/>
                  <a:gd name="connsiteX4" fmla="*/ 0 w 1713035"/>
                  <a:gd name="connsiteY4" fmla="*/ 878213 h 1756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035" h="1756425">
                    <a:moveTo>
                      <a:pt x="0" y="878213"/>
                    </a:moveTo>
                    <a:cubicBezTo>
                      <a:pt x="0" y="393189"/>
                      <a:pt x="383476" y="0"/>
                      <a:pt x="856518" y="0"/>
                    </a:cubicBezTo>
                    <a:cubicBezTo>
                      <a:pt x="1329560" y="0"/>
                      <a:pt x="1713036" y="393189"/>
                      <a:pt x="1713036" y="878213"/>
                    </a:cubicBezTo>
                    <a:cubicBezTo>
                      <a:pt x="1713036" y="1363237"/>
                      <a:pt x="1329560" y="1756426"/>
                      <a:pt x="856518" y="1756426"/>
                    </a:cubicBezTo>
                    <a:cubicBezTo>
                      <a:pt x="383476" y="1756426"/>
                      <a:pt x="0" y="1363237"/>
                      <a:pt x="0" y="878213"/>
                    </a:cubicBezTo>
                    <a:close/>
                  </a:path>
                </a:pathLst>
              </a:custGeom>
              <a:ln>
                <a:noFill/>
              </a:ln>
            </p:spPr>
            <p:style>
              <a:lnRef idx="2">
                <a:schemeClr val="lt1">
                  <a:hueOff val="0"/>
                  <a:satOff val="0"/>
                  <a:lumOff val="0"/>
                  <a:alphaOff val="0"/>
                </a:schemeClr>
              </a:lnRef>
              <a:fillRef idx="1">
                <a:schemeClr val="accent4">
                  <a:hueOff val="5197846"/>
                  <a:satOff val="-23984"/>
                  <a:lumOff val="883"/>
                  <a:alphaOff val="0"/>
                </a:schemeClr>
              </a:fillRef>
              <a:effectRef idx="0">
                <a:schemeClr val="accent4">
                  <a:hueOff val="5197846"/>
                  <a:satOff val="-23984"/>
                  <a:lumOff val="883"/>
                  <a:alphaOff val="0"/>
                </a:schemeClr>
              </a:effectRef>
              <a:fontRef idx="minor">
                <a:schemeClr val="lt1"/>
              </a:fontRef>
            </p:style>
            <p:txBody>
              <a:bodyPr spcFirstLastPara="0" vert="horz" wrap="square" lIns="268648" tIns="275002" rIns="268648" bIns="275002"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solidFill>
                  </a:rPr>
                  <a:t>Chercheurs académiques</a:t>
                </a:r>
              </a:p>
            </p:txBody>
          </p:sp>
          <p:sp>
            <p:nvSpPr>
              <p:cNvPr id="14" name="Forme libre 13">
                <a:extLst>
                  <a:ext uri="{FF2B5EF4-FFF2-40B4-BE49-F238E27FC236}">
                    <a16:creationId xmlns:a16="http://schemas.microsoft.com/office/drawing/2014/main" id="{5D3295E5-22D5-1B2C-AAD9-C5334FBE88CE}"/>
                  </a:ext>
                </a:extLst>
              </p:cNvPr>
              <p:cNvSpPr/>
              <p:nvPr/>
            </p:nvSpPr>
            <p:spPr>
              <a:xfrm>
                <a:off x="5090932" y="3127755"/>
                <a:ext cx="2448938" cy="1727398"/>
              </a:xfrm>
              <a:custGeom>
                <a:avLst/>
                <a:gdLst>
                  <a:gd name="connsiteX0" fmla="*/ 0 w 1705566"/>
                  <a:gd name="connsiteY0" fmla="*/ 863699 h 1727398"/>
                  <a:gd name="connsiteX1" fmla="*/ 852783 w 1705566"/>
                  <a:gd name="connsiteY1" fmla="*/ 0 h 1727398"/>
                  <a:gd name="connsiteX2" fmla="*/ 1705566 w 1705566"/>
                  <a:gd name="connsiteY2" fmla="*/ 863699 h 1727398"/>
                  <a:gd name="connsiteX3" fmla="*/ 852783 w 1705566"/>
                  <a:gd name="connsiteY3" fmla="*/ 1727398 h 1727398"/>
                  <a:gd name="connsiteX4" fmla="*/ 0 w 1705566"/>
                  <a:gd name="connsiteY4" fmla="*/ 863699 h 1727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566" h="1727398">
                    <a:moveTo>
                      <a:pt x="0" y="863699"/>
                    </a:moveTo>
                    <a:cubicBezTo>
                      <a:pt x="0" y="386691"/>
                      <a:pt x="381804" y="0"/>
                      <a:pt x="852783" y="0"/>
                    </a:cubicBezTo>
                    <a:cubicBezTo>
                      <a:pt x="1323762" y="0"/>
                      <a:pt x="1705566" y="386691"/>
                      <a:pt x="1705566" y="863699"/>
                    </a:cubicBezTo>
                    <a:cubicBezTo>
                      <a:pt x="1705566" y="1340707"/>
                      <a:pt x="1323762" y="1727398"/>
                      <a:pt x="852783" y="1727398"/>
                    </a:cubicBezTo>
                    <a:cubicBezTo>
                      <a:pt x="381804" y="1727398"/>
                      <a:pt x="0" y="1340707"/>
                      <a:pt x="0" y="863699"/>
                    </a:cubicBezTo>
                    <a:close/>
                  </a:path>
                </a:pathLst>
              </a:custGeom>
              <a:solidFill>
                <a:srgbClr val="46D4B6"/>
              </a:solidFill>
              <a:ln>
                <a:noFill/>
              </a:ln>
            </p:spPr>
            <p:style>
              <a:lnRef idx="2">
                <a:schemeClr val="lt1">
                  <a:hueOff val="0"/>
                  <a:satOff val="0"/>
                  <a:lumOff val="0"/>
                  <a:alphaOff val="0"/>
                </a:schemeClr>
              </a:lnRef>
              <a:fillRef idx="1">
                <a:scrgbClr r="0" g="0" b="0"/>
              </a:fillRef>
              <a:effectRef idx="0">
                <a:schemeClr val="accent4">
                  <a:hueOff val="10395692"/>
                  <a:satOff val="-47968"/>
                  <a:lumOff val="1765"/>
                  <a:alphaOff val="0"/>
                </a:schemeClr>
              </a:effectRef>
              <a:fontRef idx="minor">
                <a:schemeClr val="lt1"/>
              </a:fontRef>
            </p:style>
            <p:txBody>
              <a:bodyPr spcFirstLastPara="0" vert="horz" wrap="square" lIns="268824" tIns="272022" rIns="268824" bIns="272022" numCol="1" spcCol="1270" anchor="ctr" anchorCtr="0">
                <a:noAutofit/>
              </a:bodyPr>
              <a:lstStyle/>
              <a:p>
                <a:pPr marL="0" lvl="0" indent="0" algn="ctr" defTabSz="666750">
                  <a:lnSpc>
                    <a:spcPct val="90000"/>
                  </a:lnSpc>
                  <a:spcBef>
                    <a:spcPct val="0"/>
                  </a:spcBef>
                  <a:spcAft>
                    <a:spcPct val="35000"/>
                  </a:spcAft>
                  <a:buNone/>
                </a:pPr>
                <a:r>
                  <a:rPr lang="fr-FR" sz="1400" kern="1200" dirty="0">
                    <a:solidFill>
                      <a:schemeClr val="tx1"/>
                    </a:solidFill>
                  </a:rPr>
                  <a:t>Co-chercheurs Patients &amp; Parents</a:t>
                </a:r>
              </a:p>
            </p:txBody>
          </p:sp>
          <p:sp>
            <p:nvSpPr>
              <p:cNvPr id="15" name="ZoneTexte 14">
                <a:extLst>
                  <a:ext uri="{FF2B5EF4-FFF2-40B4-BE49-F238E27FC236}">
                    <a16:creationId xmlns:a16="http://schemas.microsoft.com/office/drawing/2014/main" id="{8F6F36FA-24E2-21CD-6566-1E65B969CEAF}"/>
                  </a:ext>
                </a:extLst>
              </p:cNvPr>
              <p:cNvSpPr txBox="1"/>
              <p:nvPr/>
            </p:nvSpPr>
            <p:spPr>
              <a:xfrm>
                <a:off x="2641992" y="1975797"/>
                <a:ext cx="2448940" cy="780548"/>
              </a:xfrm>
              <a:prstGeom prst="rect">
                <a:avLst/>
              </a:prstGeom>
              <a:noFill/>
            </p:spPr>
            <p:txBody>
              <a:bodyPr wrap="square" rtlCol="0">
                <a:spAutoFit/>
              </a:bodyPr>
              <a:lstStyle/>
              <a:p>
                <a:r>
                  <a:rPr lang="fr-FR" sz="2400" b="1" i="1" dirty="0"/>
                  <a:t>Recherche</a:t>
                </a:r>
                <a:endParaRPr lang="fr-FR" sz="2000" b="1" i="1" dirty="0"/>
              </a:p>
            </p:txBody>
          </p:sp>
          <p:sp>
            <p:nvSpPr>
              <p:cNvPr id="16" name="ZoneTexte 15">
                <a:extLst>
                  <a:ext uri="{FF2B5EF4-FFF2-40B4-BE49-F238E27FC236}">
                    <a16:creationId xmlns:a16="http://schemas.microsoft.com/office/drawing/2014/main" id="{F421D462-C097-E4CE-E32B-534CA82C6B53}"/>
                  </a:ext>
                </a:extLst>
              </p:cNvPr>
              <p:cNvSpPr txBox="1"/>
              <p:nvPr/>
            </p:nvSpPr>
            <p:spPr>
              <a:xfrm>
                <a:off x="4744378" y="2503654"/>
                <a:ext cx="3075081" cy="780548"/>
              </a:xfrm>
              <a:prstGeom prst="rect">
                <a:avLst/>
              </a:prstGeom>
              <a:noFill/>
            </p:spPr>
            <p:txBody>
              <a:bodyPr wrap="square" rtlCol="0">
                <a:spAutoFit/>
              </a:bodyPr>
              <a:lstStyle/>
              <a:p>
                <a:r>
                  <a:rPr lang="fr-FR" sz="2400" b="1" i="1" dirty="0"/>
                  <a:t>Collaborative</a:t>
                </a:r>
              </a:p>
            </p:txBody>
          </p:sp>
        </p:grpSp>
        <p:pic>
          <p:nvPicPr>
            <p:cNvPr id="10" name="Graphique 9" descr="Classe contour">
              <a:extLst>
                <a:ext uri="{FF2B5EF4-FFF2-40B4-BE49-F238E27FC236}">
                  <a16:creationId xmlns:a16="http://schemas.microsoft.com/office/drawing/2014/main" id="{F1315678-8966-3429-9E7C-46C5D871BA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50045" y="3473951"/>
              <a:ext cx="872220" cy="778440"/>
            </a:xfrm>
            <a:prstGeom prst="rect">
              <a:avLst/>
            </a:prstGeom>
          </p:spPr>
        </p:pic>
      </p:grpSp>
      <p:grpSp>
        <p:nvGrpSpPr>
          <p:cNvPr id="18" name="Groupe 17">
            <a:extLst>
              <a:ext uri="{FF2B5EF4-FFF2-40B4-BE49-F238E27FC236}">
                <a16:creationId xmlns:a16="http://schemas.microsoft.com/office/drawing/2014/main" id="{E6BBE89A-C89B-5D67-8540-6267AA5E1631}"/>
              </a:ext>
            </a:extLst>
          </p:cNvPr>
          <p:cNvGrpSpPr/>
          <p:nvPr/>
        </p:nvGrpSpPr>
        <p:grpSpPr>
          <a:xfrm>
            <a:off x="179488" y="2502822"/>
            <a:ext cx="6711039" cy="2680075"/>
            <a:chOff x="196575" y="2067158"/>
            <a:chExt cx="6711039" cy="2680075"/>
          </a:xfrm>
        </p:grpSpPr>
        <p:sp>
          <p:nvSpPr>
            <p:cNvPr id="19" name="Forme libre 18">
              <a:extLst>
                <a:ext uri="{FF2B5EF4-FFF2-40B4-BE49-F238E27FC236}">
                  <a16:creationId xmlns:a16="http://schemas.microsoft.com/office/drawing/2014/main" id="{354A09D2-4CD5-8C12-899D-2363B035EF94}"/>
                </a:ext>
              </a:extLst>
            </p:cNvPr>
            <p:cNvSpPr/>
            <p:nvPr/>
          </p:nvSpPr>
          <p:spPr>
            <a:xfrm>
              <a:off x="3168549" y="4211824"/>
              <a:ext cx="938177" cy="535409"/>
            </a:xfrm>
            <a:custGeom>
              <a:avLst/>
              <a:gdLst>
                <a:gd name="connsiteX0" fmla="*/ 0 w 643572"/>
                <a:gd name="connsiteY0" fmla="*/ 0 h 2150775"/>
                <a:gd name="connsiteX1" fmla="*/ 643572 w 643572"/>
                <a:gd name="connsiteY1" fmla="*/ 0 h 2150775"/>
                <a:gd name="connsiteX2" fmla="*/ 643572 w 643572"/>
                <a:gd name="connsiteY2" fmla="*/ 2150775 h 2150775"/>
                <a:gd name="connsiteX3" fmla="*/ 0 w 643572"/>
                <a:gd name="connsiteY3" fmla="*/ 2150775 h 2150775"/>
                <a:gd name="connsiteX4" fmla="*/ 0 w 643572"/>
                <a:gd name="connsiteY4" fmla="*/ 0 h 215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572" h="2150775">
                  <a:moveTo>
                    <a:pt x="0" y="0"/>
                  </a:moveTo>
                  <a:lnTo>
                    <a:pt x="643572" y="0"/>
                  </a:lnTo>
                  <a:lnTo>
                    <a:pt x="643572" y="2150775"/>
                  </a:lnTo>
                  <a:lnTo>
                    <a:pt x="0" y="21507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t" anchorCtr="0">
              <a:noAutofit/>
            </a:bodyPr>
            <a:lstStyle/>
            <a:p>
              <a:pPr marL="0" lvl="0" indent="0" defTabSz="311150">
                <a:lnSpc>
                  <a:spcPct val="90000"/>
                </a:lnSpc>
                <a:spcBef>
                  <a:spcPct val="0"/>
                </a:spcBef>
                <a:buNone/>
              </a:pPr>
              <a:r>
                <a:rPr lang="fr-FR" sz="900" kern="1200" dirty="0"/>
                <a:t>Vie amoureuse Installation</a:t>
              </a:r>
            </a:p>
            <a:p>
              <a:pPr marL="0" lvl="0" indent="0" defTabSz="311150">
                <a:lnSpc>
                  <a:spcPct val="90000"/>
                </a:lnSpc>
                <a:spcBef>
                  <a:spcPct val="0"/>
                </a:spcBef>
                <a:buNone/>
              </a:pPr>
              <a:r>
                <a:rPr lang="fr-FR" sz="900" kern="1200" dirty="0"/>
                <a:t>Projet familial</a:t>
              </a:r>
            </a:p>
          </p:txBody>
        </p:sp>
        <p:sp>
          <p:nvSpPr>
            <p:cNvPr id="20" name="Flèche vers la droite 19">
              <a:extLst>
                <a:ext uri="{FF2B5EF4-FFF2-40B4-BE49-F238E27FC236}">
                  <a16:creationId xmlns:a16="http://schemas.microsoft.com/office/drawing/2014/main" id="{F4AD93B0-C316-661B-3128-EC29499CEF68}"/>
                </a:ext>
              </a:extLst>
            </p:cNvPr>
            <p:cNvSpPr/>
            <p:nvPr/>
          </p:nvSpPr>
          <p:spPr>
            <a:xfrm>
              <a:off x="985515" y="3088031"/>
              <a:ext cx="1800000" cy="540000"/>
            </a:xfrm>
            <a:prstGeom prst="rightArrow">
              <a:avLst>
                <a:gd name="adj1" fmla="val 36077"/>
                <a:gd name="adj2" fmla="val 50000"/>
              </a:avLst>
            </a:prstGeom>
            <a:gradFill flip="none" rotWithShape="1">
              <a:gsLst>
                <a:gs pos="0">
                  <a:srgbClr val="F8C045"/>
                </a:gs>
                <a:gs pos="74000">
                  <a:srgbClr val="C8F649"/>
                </a:gs>
                <a:gs pos="83000">
                  <a:srgbClr val="93F242"/>
                </a:gs>
                <a:gs pos="100000">
                  <a:srgbClr val="70ED3D"/>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CRCM Pédiatrique</a:t>
              </a:r>
            </a:p>
          </p:txBody>
        </p:sp>
        <p:sp>
          <p:nvSpPr>
            <p:cNvPr id="21" name="Forme libre 20">
              <a:extLst>
                <a:ext uri="{FF2B5EF4-FFF2-40B4-BE49-F238E27FC236}">
                  <a16:creationId xmlns:a16="http://schemas.microsoft.com/office/drawing/2014/main" id="{AECE41B1-1D3B-0D58-B723-23D818BA09C2}"/>
                </a:ext>
              </a:extLst>
            </p:cNvPr>
            <p:cNvSpPr/>
            <p:nvPr/>
          </p:nvSpPr>
          <p:spPr>
            <a:xfrm>
              <a:off x="812744" y="2737532"/>
              <a:ext cx="749920" cy="401694"/>
            </a:xfrm>
            <a:custGeom>
              <a:avLst/>
              <a:gdLst>
                <a:gd name="connsiteX0" fmla="*/ 0 w 643572"/>
                <a:gd name="connsiteY0" fmla="*/ 0 h 2150775"/>
                <a:gd name="connsiteX1" fmla="*/ 643572 w 643572"/>
                <a:gd name="connsiteY1" fmla="*/ 0 h 2150775"/>
                <a:gd name="connsiteX2" fmla="*/ 643572 w 643572"/>
                <a:gd name="connsiteY2" fmla="*/ 2150775 h 2150775"/>
                <a:gd name="connsiteX3" fmla="*/ 0 w 643572"/>
                <a:gd name="connsiteY3" fmla="*/ 2150775 h 2150775"/>
                <a:gd name="connsiteX4" fmla="*/ 0 w 643572"/>
                <a:gd name="connsiteY4" fmla="*/ 0 h 215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572" h="2150775">
                  <a:moveTo>
                    <a:pt x="0" y="0"/>
                  </a:moveTo>
                  <a:lnTo>
                    <a:pt x="643572" y="0"/>
                  </a:lnTo>
                  <a:lnTo>
                    <a:pt x="643572" y="2150775"/>
                  </a:lnTo>
                  <a:lnTo>
                    <a:pt x="0" y="21507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b" anchorCtr="0">
              <a:noAutofit/>
            </a:bodyPr>
            <a:lstStyle/>
            <a:p>
              <a:pPr marL="0" lvl="0" indent="0" defTabSz="311150">
                <a:lnSpc>
                  <a:spcPct val="90000"/>
                </a:lnSpc>
                <a:spcBef>
                  <a:spcPct val="0"/>
                </a:spcBef>
                <a:spcAft>
                  <a:spcPct val="35000"/>
                </a:spcAft>
                <a:buNone/>
              </a:pPr>
              <a:r>
                <a:rPr lang="fr-FR" sz="900" kern="1200" dirty="0"/>
                <a:t>Diagnostic</a:t>
              </a:r>
            </a:p>
          </p:txBody>
        </p:sp>
        <p:sp>
          <p:nvSpPr>
            <p:cNvPr id="22" name="Forme libre 21">
              <a:extLst>
                <a:ext uri="{FF2B5EF4-FFF2-40B4-BE49-F238E27FC236}">
                  <a16:creationId xmlns:a16="http://schemas.microsoft.com/office/drawing/2014/main" id="{A138F10B-BD5F-7B9B-A10F-045B44B8B257}"/>
                </a:ext>
              </a:extLst>
            </p:cNvPr>
            <p:cNvSpPr/>
            <p:nvPr/>
          </p:nvSpPr>
          <p:spPr>
            <a:xfrm>
              <a:off x="1028786" y="3627772"/>
              <a:ext cx="938177" cy="310555"/>
            </a:xfrm>
            <a:custGeom>
              <a:avLst/>
              <a:gdLst>
                <a:gd name="connsiteX0" fmla="*/ 0 w 643572"/>
                <a:gd name="connsiteY0" fmla="*/ 0 h 2150775"/>
                <a:gd name="connsiteX1" fmla="*/ 643572 w 643572"/>
                <a:gd name="connsiteY1" fmla="*/ 0 h 2150775"/>
                <a:gd name="connsiteX2" fmla="*/ 643572 w 643572"/>
                <a:gd name="connsiteY2" fmla="*/ 2150775 h 2150775"/>
                <a:gd name="connsiteX3" fmla="*/ 0 w 643572"/>
                <a:gd name="connsiteY3" fmla="*/ 2150775 h 2150775"/>
                <a:gd name="connsiteX4" fmla="*/ 0 w 643572"/>
                <a:gd name="connsiteY4" fmla="*/ 0 h 215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572" h="2150775">
                  <a:moveTo>
                    <a:pt x="0" y="0"/>
                  </a:moveTo>
                  <a:lnTo>
                    <a:pt x="643572" y="0"/>
                  </a:lnTo>
                  <a:lnTo>
                    <a:pt x="643572" y="2150775"/>
                  </a:lnTo>
                  <a:lnTo>
                    <a:pt x="0" y="21507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t" anchorCtr="0">
              <a:noAutofit/>
            </a:bodyPr>
            <a:lstStyle/>
            <a:p>
              <a:pPr marL="0" lvl="0" indent="0" defTabSz="311150">
                <a:lnSpc>
                  <a:spcPct val="90000"/>
                </a:lnSpc>
                <a:spcBef>
                  <a:spcPct val="0"/>
                </a:spcBef>
                <a:spcAft>
                  <a:spcPct val="35000"/>
                </a:spcAft>
                <a:buNone/>
              </a:pPr>
              <a:r>
                <a:rPr lang="fr-FR" sz="900" kern="1200" dirty="0"/>
                <a:t>Scolarisation</a:t>
              </a:r>
            </a:p>
          </p:txBody>
        </p:sp>
        <p:sp>
          <p:nvSpPr>
            <p:cNvPr id="23" name="Forme libre 22">
              <a:extLst>
                <a:ext uri="{FF2B5EF4-FFF2-40B4-BE49-F238E27FC236}">
                  <a16:creationId xmlns:a16="http://schemas.microsoft.com/office/drawing/2014/main" id="{67A89C74-2A94-BBFB-C61C-E852DCDE91D3}"/>
                </a:ext>
              </a:extLst>
            </p:cNvPr>
            <p:cNvSpPr/>
            <p:nvPr/>
          </p:nvSpPr>
          <p:spPr>
            <a:xfrm>
              <a:off x="1622117" y="2745479"/>
              <a:ext cx="938177" cy="401694"/>
            </a:xfrm>
            <a:custGeom>
              <a:avLst/>
              <a:gdLst>
                <a:gd name="connsiteX0" fmla="*/ 0 w 643572"/>
                <a:gd name="connsiteY0" fmla="*/ 0 h 2150775"/>
                <a:gd name="connsiteX1" fmla="*/ 643572 w 643572"/>
                <a:gd name="connsiteY1" fmla="*/ 0 h 2150775"/>
                <a:gd name="connsiteX2" fmla="*/ 643572 w 643572"/>
                <a:gd name="connsiteY2" fmla="*/ 2150775 h 2150775"/>
                <a:gd name="connsiteX3" fmla="*/ 0 w 643572"/>
                <a:gd name="connsiteY3" fmla="*/ 2150775 h 2150775"/>
                <a:gd name="connsiteX4" fmla="*/ 0 w 643572"/>
                <a:gd name="connsiteY4" fmla="*/ 0 h 215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572" h="2150775">
                  <a:moveTo>
                    <a:pt x="0" y="0"/>
                  </a:moveTo>
                  <a:lnTo>
                    <a:pt x="643572" y="0"/>
                  </a:lnTo>
                  <a:lnTo>
                    <a:pt x="643572" y="2150775"/>
                  </a:lnTo>
                  <a:lnTo>
                    <a:pt x="0" y="21507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b" anchorCtr="0">
              <a:noAutofit/>
            </a:bodyPr>
            <a:lstStyle/>
            <a:p>
              <a:pPr marL="0" lvl="0" indent="0" defTabSz="311150">
                <a:lnSpc>
                  <a:spcPct val="90000"/>
                </a:lnSpc>
                <a:spcBef>
                  <a:spcPct val="0"/>
                </a:spcBef>
                <a:spcAft>
                  <a:spcPct val="35000"/>
                </a:spcAft>
                <a:buNone/>
              </a:pPr>
              <a:r>
                <a:rPr lang="fr-FR" sz="900" kern="1200" dirty="0"/>
                <a:t>Diabète </a:t>
              </a:r>
              <a:r>
                <a:rPr lang="fr-FR" sz="900" kern="1200" dirty="0" err="1"/>
                <a:t>Pyocanique</a:t>
              </a:r>
              <a:endParaRPr lang="fr-FR" sz="900" kern="1200" dirty="0"/>
            </a:p>
          </p:txBody>
        </p:sp>
        <p:sp>
          <p:nvSpPr>
            <p:cNvPr id="24" name="Forme libre 23">
              <a:extLst>
                <a:ext uri="{FF2B5EF4-FFF2-40B4-BE49-F238E27FC236}">
                  <a16:creationId xmlns:a16="http://schemas.microsoft.com/office/drawing/2014/main" id="{DA317B3E-4461-67C2-98C2-035824910868}"/>
                </a:ext>
              </a:extLst>
            </p:cNvPr>
            <p:cNvSpPr/>
            <p:nvPr/>
          </p:nvSpPr>
          <p:spPr>
            <a:xfrm>
              <a:off x="1324809" y="3883927"/>
              <a:ext cx="938177" cy="310555"/>
            </a:xfrm>
            <a:custGeom>
              <a:avLst/>
              <a:gdLst>
                <a:gd name="connsiteX0" fmla="*/ 0 w 643572"/>
                <a:gd name="connsiteY0" fmla="*/ 0 h 2150775"/>
                <a:gd name="connsiteX1" fmla="*/ 643572 w 643572"/>
                <a:gd name="connsiteY1" fmla="*/ 0 h 2150775"/>
                <a:gd name="connsiteX2" fmla="*/ 643572 w 643572"/>
                <a:gd name="connsiteY2" fmla="*/ 2150775 h 2150775"/>
                <a:gd name="connsiteX3" fmla="*/ 0 w 643572"/>
                <a:gd name="connsiteY3" fmla="*/ 2150775 h 2150775"/>
                <a:gd name="connsiteX4" fmla="*/ 0 w 643572"/>
                <a:gd name="connsiteY4" fmla="*/ 0 h 215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572" h="2150775">
                  <a:moveTo>
                    <a:pt x="0" y="0"/>
                  </a:moveTo>
                  <a:lnTo>
                    <a:pt x="643572" y="0"/>
                  </a:lnTo>
                  <a:lnTo>
                    <a:pt x="643572" y="2150775"/>
                  </a:lnTo>
                  <a:lnTo>
                    <a:pt x="0" y="21507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2672" tIns="42672" rIns="42672" bIns="42672" numCol="1" spcCol="1270" anchor="t" anchorCtr="0">
              <a:noAutofit/>
            </a:bodyPr>
            <a:lstStyle/>
            <a:p>
              <a:pPr marL="0" lvl="0" indent="0" algn="ctr" defTabSz="266700">
                <a:lnSpc>
                  <a:spcPct val="90000"/>
                </a:lnSpc>
                <a:spcBef>
                  <a:spcPct val="0"/>
                </a:spcBef>
                <a:spcAft>
                  <a:spcPct val="35000"/>
                </a:spcAft>
                <a:buNone/>
              </a:pPr>
              <a:r>
                <a:rPr lang="fr-FR" sz="800" kern="1200" dirty="0"/>
                <a:t>Collège, Lycée …</a:t>
              </a:r>
            </a:p>
          </p:txBody>
        </p:sp>
        <p:sp>
          <p:nvSpPr>
            <p:cNvPr id="25" name="Forme libre 24">
              <a:extLst>
                <a:ext uri="{FF2B5EF4-FFF2-40B4-BE49-F238E27FC236}">
                  <a16:creationId xmlns:a16="http://schemas.microsoft.com/office/drawing/2014/main" id="{99910BA5-D2BD-9427-05CB-9183DDE5440C}"/>
                </a:ext>
              </a:extLst>
            </p:cNvPr>
            <p:cNvSpPr/>
            <p:nvPr/>
          </p:nvSpPr>
          <p:spPr>
            <a:xfrm>
              <a:off x="2346153" y="2703384"/>
              <a:ext cx="938177" cy="424447"/>
            </a:xfrm>
            <a:custGeom>
              <a:avLst/>
              <a:gdLst>
                <a:gd name="connsiteX0" fmla="*/ 0 w 643572"/>
                <a:gd name="connsiteY0" fmla="*/ 0 h 2150775"/>
                <a:gd name="connsiteX1" fmla="*/ 643572 w 643572"/>
                <a:gd name="connsiteY1" fmla="*/ 0 h 2150775"/>
                <a:gd name="connsiteX2" fmla="*/ 643572 w 643572"/>
                <a:gd name="connsiteY2" fmla="*/ 2150775 h 2150775"/>
                <a:gd name="connsiteX3" fmla="*/ 0 w 643572"/>
                <a:gd name="connsiteY3" fmla="*/ 2150775 h 2150775"/>
                <a:gd name="connsiteX4" fmla="*/ 0 w 643572"/>
                <a:gd name="connsiteY4" fmla="*/ 0 h 215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572" h="2150775">
                  <a:moveTo>
                    <a:pt x="0" y="0"/>
                  </a:moveTo>
                  <a:lnTo>
                    <a:pt x="643572" y="0"/>
                  </a:lnTo>
                  <a:lnTo>
                    <a:pt x="643572" y="2150775"/>
                  </a:lnTo>
                  <a:lnTo>
                    <a:pt x="0" y="21507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b" anchorCtr="0">
              <a:noAutofit/>
            </a:bodyPr>
            <a:lstStyle/>
            <a:p>
              <a:pPr marL="0" lvl="0" indent="0" defTabSz="311150">
                <a:lnSpc>
                  <a:spcPct val="90000"/>
                </a:lnSpc>
                <a:spcBef>
                  <a:spcPct val="0"/>
                </a:spcBef>
                <a:spcAft>
                  <a:spcPct val="35000"/>
                </a:spcAft>
                <a:buNone/>
              </a:pPr>
              <a:r>
                <a:rPr lang="fr-FR" sz="900" b="0" kern="1200" dirty="0"/>
                <a:t>Transition Rupture CRCM</a:t>
              </a:r>
            </a:p>
          </p:txBody>
        </p:sp>
        <p:sp>
          <p:nvSpPr>
            <p:cNvPr id="26" name="Forme libre 25">
              <a:extLst>
                <a:ext uri="{FF2B5EF4-FFF2-40B4-BE49-F238E27FC236}">
                  <a16:creationId xmlns:a16="http://schemas.microsoft.com/office/drawing/2014/main" id="{AED46620-D141-DDFE-5A2C-D1D423581EE1}"/>
                </a:ext>
              </a:extLst>
            </p:cNvPr>
            <p:cNvSpPr/>
            <p:nvPr/>
          </p:nvSpPr>
          <p:spPr>
            <a:xfrm>
              <a:off x="2364756" y="3599836"/>
              <a:ext cx="1282227" cy="850542"/>
            </a:xfrm>
            <a:custGeom>
              <a:avLst/>
              <a:gdLst>
                <a:gd name="connsiteX0" fmla="*/ 0 w 643572"/>
                <a:gd name="connsiteY0" fmla="*/ 0 h 2150775"/>
                <a:gd name="connsiteX1" fmla="*/ 643572 w 643572"/>
                <a:gd name="connsiteY1" fmla="*/ 0 h 2150775"/>
                <a:gd name="connsiteX2" fmla="*/ 643572 w 643572"/>
                <a:gd name="connsiteY2" fmla="*/ 2150775 h 2150775"/>
                <a:gd name="connsiteX3" fmla="*/ 0 w 643572"/>
                <a:gd name="connsiteY3" fmla="*/ 2150775 h 2150775"/>
                <a:gd name="connsiteX4" fmla="*/ 0 w 643572"/>
                <a:gd name="connsiteY4" fmla="*/ 0 h 215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572" h="2150775">
                  <a:moveTo>
                    <a:pt x="0" y="0"/>
                  </a:moveTo>
                  <a:lnTo>
                    <a:pt x="643572" y="0"/>
                  </a:lnTo>
                  <a:lnTo>
                    <a:pt x="643572" y="2150775"/>
                  </a:lnTo>
                  <a:lnTo>
                    <a:pt x="0" y="21507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t" anchorCtr="0">
              <a:noAutofit/>
            </a:bodyPr>
            <a:lstStyle/>
            <a:p>
              <a:pPr marL="0" lvl="0" indent="0" defTabSz="311150">
                <a:spcBef>
                  <a:spcPct val="0"/>
                </a:spcBef>
                <a:buNone/>
              </a:pPr>
              <a:r>
                <a:rPr lang="fr-FR" sz="900" kern="1200" dirty="0"/>
                <a:t>Etudes, Emploi Logement</a:t>
              </a:r>
            </a:p>
            <a:p>
              <a:pPr marL="0" lvl="0" indent="0" defTabSz="311150">
                <a:lnSpc>
                  <a:spcPct val="90000"/>
                </a:lnSpc>
                <a:spcBef>
                  <a:spcPct val="0"/>
                </a:spcBef>
                <a:buNone/>
              </a:pPr>
              <a:r>
                <a:rPr lang="fr-FR" sz="900" kern="1200" dirty="0"/>
                <a:t>Localisations de vie Conditions économiques</a:t>
              </a:r>
            </a:p>
          </p:txBody>
        </p:sp>
        <p:sp>
          <p:nvSpPr>
            <p:cNvPr id="27" name="Forme libre 26">
              <a:extLst>
                <a:ext uri="{FF2B5EF4-FFF2-40B4-BE49-F238E27FC236}">
                  <a16:creationId xmlns:a16="http://schemas.microsoft.com/office/drawing/2014/main" id="{90B0590C-41CA-392C-AE38-A96D2DE326F0}"/>
                </a:ext>
              </a:extLst>
            </p:cNvPr>
            <p:cNvSpPr/>
            <p:nvPr/>
          </p:nvSpPr>
          <p:spPr>
            <a:xfrm>
              <a:off x="3234029" y="2700447"/>
              <a:ext cx="938177" cy="424447"/>
            </a:xfrm>
            <a:custGeom>
              <a:avLst/>
              <a:gdLst>
                <a:gd name="connsiteX0" fmla="*/ 0 w 643572"/>
                <a:gd name="connsiteY0" fmla="*/ 0 h 2150775"/>
                <a:gd name="connsiteX1" fmla="*/ 643572 w 643572"/>
                <a:gd name="connsiteY1" fmla="*/ 0 h 2150775"/>
                <a:gd name="connsiteX2" fmla="*/ 643572 w 643572"/>
                <a:gd name="connsiteY2" fmla="*/ 2150775 h 2150775"/>
                <a:gd name="connsiteX3" fmla="*/ 0 w 643572"/>
                <a:gd name="connsiteY3" fmla="*/ 2150775 h 2150775"/>
                <a:gd name="connsiteX4" fmla="*/ 0 w 643572"/>
                <a:gd name="connsiteY4" fmla="*/ 0 h 215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572" h="2150775">
                  <a:moveTo>
                    <a:pt x="0" y="0"/>
                  </a:moveTo>
                  <a:lnTo>
                    <a:pt x="643572" y="0"/>
                  </a:lnTo>
                  <a:lnTo>
                    <a:pt x="643572" y="2150775"/>
                  </a:lnTo>
                  <a:lnTo>
                    <a:pt x="0" y="21507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b" anchorCtr="0">
              <a:noAutofit/>
            </a:bodyPr>
            <a:lstStyle/>
            <a:p>
              <a:pPr marL="0" lvl="0" indent="0" defTabSz="311150">
                <a:lnSpc>
                  <a:spcPct val="90000"/>
                </a:lnSpc>
                <a:spcBef>
                  <a:spcPct val="0"/>
                </a:spcBef>
                <a:spcAft>
                  <a:spcPct val="35000"/>
                </a:spcAft>
                <a:buNone/>
              </a:pPr>
              <a:r>
                <a:rPr lang="fr-FR" sz="900" kern="1200" dirty="0"/>
                <a:t>Dégradations Complications</a:t>
              </a:r>
            </a:p>
          </p:txBody>
        </p:sp>
        <p:sp>
          <p:nvSpPr>
            <p:cNvPr id="28" name="Forme libre 27">
              <a:extLst>
                <a:ext uri="{FF2B5EF4-FFF2-40B4-BE49-F238E27FC236}">
                  <a16:creationId xmlns:a16="http://schemas.microsoft.com/office/drawing/2014/main" id="{76151F6F-0F88-B321-87A2-7188C53B487E}"/>
                </a:ext>
              </a:extLst>
            </p:cNvPr>
            <p:cNvSpPr/>
            <p:nvPr/>
          </p:nvSpPr>
          <p:spPr>
            <a:xfrm>
              <a:off x="3703117" y="2366673"/>
              <a:ext cx="1142824" cy="360010"/>
            </a:xfrm>
            <a:custGeom>
              <a:avLst/>
              <a:gdLst>
                <a:gd name="connsiteX0" fmla="*/ 0 w 643572"/>
                <a:gd name="connsiteY0" fmla="*/ 0 h 2150775"/>
                <a:gd name="connsiteX1" fmla="*/ 643572 w 643572"/>
                <a:gd name="connsiteY1" fmla="*/ 0 h 2150775"/>
                <a:gd name="connsiteX2" fmla="*/ 643572 w 643572"/>
                <a:gd name="connsiteY2" fmla="*/ 2150775 h 2150775"/>
                <a:gd name="connsiteX3" fmla="*/ 0 w 643572"/>
                <a:gd name="connsiteY3" fmla="*/ 2150775 h 2150775"/>
                <a:gd name="connsiteX4" fmla="*/ 0 w 643572"/>
                <a:gd name="connsiteY4" fmla="*/ 0 h 215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572" h="2150775">
                  <a:moveTo>
                    <a:pt x="0" y="0"/>
                  </a:moveTo>
                  <a:lnTo>
                    <a:pt x="643572" y="0"/>
                  </a:lnTo>
                  <a:lnTo>
                    <a:pt x="643572" y="2150775"/>
                  </a:lnTo>
                  <a:lnTo>
                    <a:pt x="0" y="2150775"/>
                  </a:lnTo>
                  <a:lnTo>
                    <a:pt x="0" y="0"/>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49784" tIns="49784" rIns="49784" bIns="49784" numCol="1" spcCol="1270" anchor="b" anchorCtr="0">
              <a:noAutofit/>
            </a:bodyPr>
            <a:lstStyle/>
            <a:p>
              <a:pPr marL="0" lvl="0" indent="0" defTabSz="311150">
                <a:lnSpc>
                  <a:spcPct val="90000"/>
                </a:lnSpc>
                <a:spcBef>
                  <a:spcPct val="0"/>
                </a:spcBef>
                <a:spcAft>
                  <a:spcPct val="35000"/>
                </a:spcAft>
                <a:buNone/>
              </a:pPr>
              <a:r>
                <a:rPr lang="fr-FR" sz="900" kern="1200" dirty="0"/>
                <a:t>Nouvelles thérapies à partir de VEMS &lt;40%</a:t>
              </a:r>
            </a:p>
          </p:txBody>
        </p:sp>
        <p:sp>
          <p:nvSpPr>
            <p:cNvPr id="29" name="Forme libre 28">
              <a:extLst>
                <a:ext uri="{FF2B5EF4-FFF2-40B4-BE49-F238E27FC236}">
                  <a16:creationId xmlns:a16="http://schemas.microsoft.com/office/drawing/2014/main" id="{815BBEE2-6831-D9CE-17E7-ACED02E66126}"/>
                </a:ext>
              </a:extLst>
            </p:cNvPr>
            <p:cNvSpPr/>
            <p:nvPr/>
          </p:nvSpPr>
          <p:spPr>
            <a:xfrm>
              <a:off x="3820527" y="3633959"/>
              <a:ext cx="1154215" cy="850543"/>
            </a:xfrm>
            <a:custGeom>
              <a:avLst/>
              <a:gdLst>
                <a:gd name="connsiteX0" fmla="*/ 0 w 643572"/>
                <a:gd name="connsiteY0" fmla="*/ 0 h 2150775"/>
                <a:gd name="connsiteX1" fmla="*/ 643572 w 643572"/>
                <a:gd name="connsiteY1" fmla="*/ 0 h 2150775"/>
                <a:gd name="connsiteX2" fmla="*/ 643572 w 643572"/>
                <a:gd name="connsiteY2" fmla="*/ 2150775 h 2150775"/>
                <a:gd name="connsiteX3" fmla="*/ 0 w 643572"/>
                <a:gd name="connsiteY3" fmla="*/ 2150775 h 2150775"/>
                <a:gd name="connsiteX4" fmla="*/ 0 w 643572"/>
                <a:gd name="connsiteY4" fmla="*/ 0 h 215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572" h="2150775">
                  <a:moveTo>
                    <a:pt x="0" y="0"/>
                  </a:moveTo>
                  <a:lnTo>
                    <a:pt x="643572" y="0"/>
                  </a:lnTo>
                  <a:lnTo>
                    <a:pt x="643572" y="2150775"/>
                  </a:lnTo>
                  <a:lnTo>
                    <a:pt x="0" y="21507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t" anchorCtr="0">
              <a:noAutofit/>
            </a:bodyPr>
            <a:lstStyle/>
            <a:p>
              <a:pPr marL="0" lvl="0" indent="0" defTabSz="311150">
                <a:lnSpc>
                  <a:spcPct val="90000"/>
                </a:lnSpc>
                <a:spcBef>
                  <a:spcPct val="0"/>
                </a:spcBef>
                <a:buNone/>
              </a:pPr>
              <a:r>
                <a:rPr lang="fr-FR" sz="900" kern="1200" dirty="0"/>
                <a:t>Remaniement du projet de vie</a:t>
              </a:r>
            </a:p>
            <a:p>
              <a:pPr marL="0" lvl="0" indent="0" defTabSz="311150">
                <a:lnSpc>
                  <a:spcPct val="90000"/>
                </a:lnSpc>
                <a:spcBef>
                  <a:spcPct val="0"/>
                </a:spcBef>
                <a:buNone/>
              </a:pPr>
              <a:r>
                <a:rPr lang="fr-FR" sz="900" kern="1200" dirty="0"/>
                <a:t>Relations sociales, familiales</a:t>
              </a:r>
            </a:p>
          </p:txBody>
        </p:sp>
        <p:sp>
          <p:nvSpPr>
            <p:cNvPr id="30" name="Forme libre 29">
              <a:extLst>
                <a:ext uri="{FF2B5EF4-FFF2-40B4-BE49-F238E27FC236}">
                  <a16:creationId xmlns:a16="http://schemas.microsoft.com/office/drawing/2014/main" id="{211E150D-3E89-648B-C3CE-44D189CEA4D0}"/>
                </a:ext>
              </a:extLst>
            </p:cNvPr>
            <p:cNvSpPr/>
            <p:nvPr/>
          </p:nvSpPr>
          <p:spPr>
            <a:xfrm>
              <a:off x="4275291" y="2700448"/>
              <a:ext cx="938177" cy="424447"/>
            </a:xfrm>
            <a:custGeom>
              <a:avLst/>
              <a:gdLst>
                <a:gd name="connsiteX0" fmla="*/ 0 w 643572"/>
                <a:gd name="connsiteY0" fmla="*/ 0 h 2150775"/>
                <a:gd name="connsiteX1" fmla="*/ 643572 w 643572"/>
                <a:gd name="connsiteY1" fmla="*/ 0 h 2150775"/>
                <a:gd name="connsiteX2" fmla="*/ 643572 w 643572"/>
                <a:gd name="connsiteY2" fmla="*/ 2150775 h 2150775"/>
                <a:gd name="connsiteX3" fmla="*/ 0 w 643572"/>
                <a:gd name="connsiteY3" fmla="*/ 2150775 h 2150775"/>
                <a:gd name="connsiteX4" fmla="*/ 0 w 643572"/>
                <a:gd name="connsiteY4" fmla="*/ 0 h 215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572" h="2150775">
                  <a:moveTo>
                    <a:pt x="0" y="0"/>
                  </a:moveTo>
                  <a:lnTo>
                    <a:pt x="643572" y="0"/>
                  </a:lnTo>
                  <a:lnTo>
                    <a:pt x="643572" y="2150775"/>
                  </a:lnTo>
                  <a:lnTo>
                    <a:pt x="0" y="21507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b" anchorCtr="0">
              <a:noAutofit/>
            </a:bodyPr>
            <a:lstStyle/>
            <a:p>
              <a:pPr marL="0" lvl="0" indent="0" defTabSz="311150">
                <a:lnSpc>
                  <a:spcPct val="90000"/>
                </a:lnSpc>
                <a:spcBef>
                  <a:spcPct val="0"/>
                </a:spcBef>
                <a:spcAft>
                  <a:spcPct val="35000"/>
                </a:spcAft>
                <a:buNone/>
              </a:pPr>
              <a:r>
                <a:rPr lang="fr-FR" sz="900" kern="1200" dirty="0"/>
                <a:t>Transition Rupture</a:t>
              </a:r>
            </a:p>
          </p:txBody>
        </p:sp>
        <p:sp>
          <p:nvSpPr>
            <p:cNvPr id="31" name="Forme libre 30">
              <a:extLst>
                <a:ext uri="{FF2B5EF4-FFF2-40B4-BE49-F238E27FC236}">
                  <a16:creationId xmlns:a16="http://schemas.microsoft.com/office/drawing/2014/main" id="{DAB6F9C1-56F7-3FC3-8C4C-A0B3526A2FBF}"/>
                </a:ext>
              </a:extLst>
            </p:cNvPr>
            <p:cNvSpPr/>
            <p:nvPr/>
          </p:nvSpPr>
          <p:spPr>
            <a:xfrm>
              <a:off x="4962244" y="3625499"/>
              <a:ext cx="938177" cy="535408"/>
            </a:xfrm>
            <a:custGeom>
              <a:avLst/>
              <a:gdLst>
                <a:gd name="connsiteX0" fmla="*/ 0 w 643572"/>
                <a:gd name="connsiteY0" fmla="*/ 0 h 2150775"/>
                <a:gd name="connsiteX1" fmla="*/ 643572 w 643572"/>
                <a:gd name="connsiteY1" fmla="*/ 0 h 2150775"/>
                <a:gd name="connsiteX2" fmla="*/ 643572 w 643572"/>
                <a:gd name="connsiteY2" fmla="*/ 2150775 h 2150775"/>
                <a:gd name="connsiteX3" fmla="*/ 0 w 643572"/>
                <a:gd name="connsiteY3" fmla="*/ 2150775 h 2150775"/>
                <a:gd name="connsiteX4" fmla="*/ 0 w 643572"/>
                <a:gd name="connsiteY4" fmla="*/ 0 h 215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572" h="2150775">
                  <a:moveTo>
                    <a:pt x="0" y="0"/>
                  </a:moveTo>
                  <a:lnTo>
                    <a:pt x="643572" y="0"/>
                  </a:lnTo>
                  <a:lnTo>
                    <a:pt x="643572" y="2150775"/>
                  </a:lnTo>
                  <a:lnTo>
                    <a:pt x="0" y="21507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t" anchorCtr="0">
              <a:noAutofit/>
            </a:bodyPr>
            <a:lstStyle/>
            <a:p>
              <a:pPr marL="0" lvl="0" indent="0" defTabSz="311150">
                <a:lnSpc>
                  <a:spcPct val="90000"/>
                </a:lnSpc>
                <a:spcBef>
                  <a:spcPct val="0"/>
                </a:spcBef>
                <a:spcAft>
                  <a:spcPct val="35000"/>
                </a:spcAft>
                <a:buNone/>
              </a:pPr>
              <a:r>
                <a:rPr lang="fr-FR" sz="900" kern="1200" dirty="0"/>
                <a:t>Décès Nouvelle santé</a:t>
              </a:r>
            </a:p>
          </p:txBody>
        </p:sp>
        <p:sp>
          <p:nvSpPr>
            <p:cNvPr id="32" name="Forme libre 31">
              <a:extLst>
                <a:ext uri="{FF2B5EF4-FFF2-40B4-BE49-F238E27FC236}">
                  <a16:creationId xmlns:a16="http://schemas.microsoft.com/office/drawing/2014/main" id="{FB7AFD8C-DE86-8735-53CF-4B6D3796118C}"/>
                </a:ext>
              </a:extLst>
            </p:cNvPr>
            <p:cNvSpPr/>
            <p:nvPr/>
          </p:nvSpPr>
          <p:spPr>
            <a:xfrm>
              <a:off x="5438413" y="2877934"/>
              <a:ext cx="938177" cy="245268"/>
            </a:xfrm>
            <a:custGeom>
              <a:avLst/>
              <a:gdLst>
                <a:gd name="connsiteX0" fmla="*/ 0 w 643572"/>
                <a:gd name="connsiteY0" fmla="*/ 0 h 2150775"/>
                <a:gd name="connsiteX1" fmla="*/ 643572 w 643572"/>
                <a:gd name="connsiteY1" fmla="*/ 0 h 2150775"/>
                <a:gd name="connsiteX2" fmla="*/ 643572 w 643572"/>
                <a:gd name="connsiteY2" fmla="*/ 2150775 h 2150775"/>
                <a:gd name="connsiteX3" fmla="*/ 0 w 643572"/>
                <a:gd name="connsiteY3" fmla="*/ 2150775 h 2150775"/>
                <a:gd name="connsiteX4" fmla="*/ 0 w 643572"/>
                <a:gd name="connsiteY4" fmla="*/ 0 h 215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572" h="2150775">
                  <a:moveTo>
                    <a:pt x="0" y="0"/>
                  </a:moveTo>
                  <a:lnTo>
                    <a:pt x="643572" y="0"/>
                  </a:lnTo>
                  <a:lnTo>
                    <a:pt x="643572" y="2150775"/>
                  </a:lnTo>
                  <a:lnTo>
                    <a:pt x="0" y="21507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b" anchorCtr="0">
              <a:noAutofit/>
            </a:bodyPr>
            <a:lstStyle/>
            <a:p>
              <a:pPr marL="0" lvl="0" indent="0" defTabSz="311150">
                <a:lnSpc>
                  <a:spcPct val="90000"/>
                </a:lnSpc>
                <a:spcBef>
                  <a:spcPct val="0"/>
                </a:spcBef>
                <a:spcAft>
                  <a:spcPct val="35000"/>
                </a:spcAft>
                <a:buNone/>
              </a:pPr>
              <a:r>
                <a:rPr lang="fr-FR" sz="900" kern="1200" dirty="0"/>
                <a:t>Suivi alterné</a:t>
              </a:r>
            </a:p>
          </p:txBody>
        </p:sp>
        <p:sp>
          <p:nvSpPr>
            <p:cNvPr id="36" name="Forme libre 35">
              <a:extLst>
                <a:ext uri="{FF2B5EF4-FFF2-40B4-BE49-F238E27FC236}">
                  <a16:creationId xmlns:a16="http://schemas.microsoft.com/office/drawing/2014/main" id="{936AC359-4316-E331-5746-D54DC5046C29}"/>
                </a:ext>
              </a:extLst>
            </p:cNvPr>
            <p:cNvSpPr/>
            <p:nvPr/>
          </p:nvSpPr>
          <p:spPr>
            <a:xfrm>
              <a:off x="5542420" y="3944121"/>
              <a:ext cx="1365194" cy="535408"/>
            </a:xfrm>
            <a:custGeom>
              <a:avLst/>
              <a:gdLst>
                <a:gd name="connsiteX0" fmla="*/ 0 w 643572"/>
                <a:gd name="connsiteY0" fmla="*/ 0 h 2150775"/>
                <a:gd name="connsiteX1" fmla="*/ 643572 w 643572"/>
                <a:gd name="connsiteY1" fmla="*/ 0 h 2150775"/>
                <a:gd name="connsiteX2" fmla="*/ 643572 w 643572"/>
                <a:gd name="connsiteY2" fmla="*/ 2150775 h 2150775"/>
                <a:gd name="connsiteX3" fmla="*/ 0 w 643572"/>
                <a:gd name="connsiteY3" fmla="*/ 2150775 h 2150775"/>
                <a:gd name="connsiteX4" fmla="*/ 0 w 643572"/>
                <a:gd name="connsiteY4" fmla="*/ 0 h 215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572" h="2150775">
                  <a:moveTo>
                    <a:pt x="0" y="0"/>
                  </a:moveTo>
                  <a:lnTo>
                    <a:pt x="643572" y="0"/>
                  </a:lnTo>
                  <a:lnTo>
                    <a:pt x="643572" y="2150775"/>
                  </a:lnTo>
                  <a:lnTo>
                    <a:pt x="0" y="21507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t" anchorCtr="0">
              <a:noAutofit/>
            </a:bodyPr>
            <a:lstStyle/>
            <a:p>
              <a:pPr marL="0" lvl="0" indent="0" defTabSz="311150">
                <a:lnSpc>
                  <a:spcPct val="90000"/>
                </a:lnSpc>
                <a:spcBef>
                  <a:spcPct val="0"/>
                </a:spcBef>
                <a:spcAft>
                  <a:spcPct val="35000"/>
                </a:spcAft>
                <a:buNone/>
              </a:pPr>
              <a:r>
                <a:rPr lang="fr-FR" sz="900" kern="1200" dirty="0"/>
                <a:t>Perspectives ... à 10 ans + Projet renouvelé</a:t>
              </a:r>
            </a:p>
          </p:txBody>
        </p:sp>
        <p:sp>
          <p:nvSpPr>
            <p:cNvPr id="37" name="Étoile à 5 branches 36">
              <a:extLst>
                <a:ext uri="{FF2B5EF4-FFF2-40B4-BE49-F238E27FC236}">
                  <a16:creationId xmlns:a16="http://schemas.microsoft.com/office/drawing/2014/main" id="{332083DC-D612-BB09-754E-7E555C836B29}"/>
                </a:ext>
              </a:extLst>
            </p:cNvPr>
            <p:cNvSpPr/>
            <p:nvPr/>
          </p:nvSpPr>
          <p:spPr>
            <a:xfrm>
              <a:off x="196575" y="2879220"/>
              <a:ext cx="749920" cy="749508"/>
            </a:xfrm>
            <a:prstGeom prst="star5">
              <a:avLst/>
            </a:prstGeom>
            <a:solidFill>
              <a:srgbClr val="F8C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00" dirty="0"/>
            </a:p>
          </p:txBody>
        </p:sp>
        <p:sp>
          <p:nvSpPr>
            <p:cNvPr id="38" name="Forme libre 37">
              <a:extLst>
                <a:ext uri="{FF2B5EF4-FFF2-40B4-BE49-F238E27FC236}">
                  <a16:creationId xmlns:a16="http://schemas.microsoft.com/office/drawing/2014/main" id="{B05697C7-CC2A-AA0B-2203-0BE37E08A779}"/>
                </a:ext>
              </a:extLst>
            </p:cNvPr>
            <p:cNvSpPr/>
            <p:nvPr/>
          </p:nvSpPr>
          <p:spPr>
            <a:xfrm>
              <a:off x="327788" y="3183699"/>
              <a:ext cx="487494" cy="245268"/>
            </a:xfrm>
            <a:custGeom>
              <a:avLst/>
              <a:gdLst>
                <a:gd name="connsiteX0" fmla="*/ 0 w 643572"/>
                <a:gd name="connsiteY0" fmla="*/ 0 h 2150775"/>
                <a:gd name="connsiteX1" fmla="*/ 643572 w 643572"/>
                <a:gd name="connsiteY1" fmla="*/ 0 h 2150775"/>
                <a:gd name="connsiteX2" fmla="*/ 643572 w 643572"/>
                <a:gd name="connsiteY2" fmla="*/ 2150775 h 2150775"/>
                <a:gd name="connsiteX3" fmla="*/ 0 w 643572"/>
                <a:gd name="connsiteY3" fmla="*/ 2150775 h 2150775"/>
                <a:gd name="connsiteX4" fmla="*/ 0 w 643572"/>
                <a:gd name="connsiteY4" fmla="*/ 0 h 215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572" h="2150775">
                  <a:moveTo>
                    <a:pt x="0" y="0"/>
                  </a:moveTo>
                  <a:lnTo>
                    <a:pt x="643572" y="0"/>
                  </a:lnTo>
                  <a:lnTo>
                    <a:pt x="643572" y="2150775"/>
                  </a:lnTo>
                  <a:lnTo>
                    <a:pt x="0" y="21507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b" anchorCtr="0">
              <a:noAutofit/>
            </a:bodyPr>
            <a:lstStyle/>
            <a:p>
              <a:pPr marL="0" lvl="0" indent="0" algn="ctr" defTabSz="311150">
                <a:lnSpc>
                  <a:spcPct val="90000"/>
                </a:lnSpc>
                <a:spcBef>
                  <a:spcPct val="0"/>
                </a:spcBef>
                <a:spcAft>
                  <a:spcPct val="35000"/>
                </a:spcAft>
                <a:buNone/>
              </a:pPr>
              <a:r>
                <a:rPr lang="fr-FR" sz="1200" kern="1200" dirty="0"/>
                <a:t>DNS</a:t>
              </a:r>
              <a:endParaRPr lang="fr-FR" sz="900" kern="1200" dirty="0"/>
            </a:p>
          </p:txBody>
        </p:sp>
        <p:sp>
          <p:nvSpPr>
            <p:cNvPr id="39" name="Flèche vers la droite 38">
              <a:extLst>
                <a:ext uri="{FF2B5EF4-FFF2-40B4-BE49-F238E27FC236}">
                  <a16:creationId xmlns:a16="http://schemas.microsoft.com/office/drawing/2014/main" id="{4C73C7D6-5534-CBF1-C10E-737D71681359}"/>
                </a:ext>
              </a:extLst>
            </p:cNvPr>
            <p:cNvSpPr/>
            <p:nvPr/>
          </p:nvSpPr>
          <p:spPr>
            <a:xfrm>
              <a:off x="2844968" y="3088031"/>
              <a:ext cx="1800000" cy="540000"/>
            </a:xfrm>
            <a:prstGeom prst="rightArrow">
              <a:avLst>
                <a:gd name="adj1" fmla="val 39943"/>
                <a:gd name="adj2" fmla="val 50000"/>
              </a:avLst>
            </a:prstGeom>
            <a:gradFill flip="none" rotWithShape="1">
              <a:gsLst>
                <a:gs pos="0">
                  <a:srgbClr val="6EEA3C"/>
                </a:gs>
                <a:gs pos="74000">
                  <a:srgbClr val="6BE53B"/>
                </a:gs>
                <a:gs pos="83000">
                  <a:srgbClr val="69E160"/>
                </a:gs>
                <a:gs pos="100000">
                  <a:srgbClr val="64DB89"/>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CRCM Adulte</a:t>
              </a:r>
            </a:p>
          </p:txBody>
        </p:sp>
        <p:sp>
          <p:nvSpPr>
            <p:cNvPr id="40" name="Flèche vers la droite 39">
              <a:extLst>
                <a:ext uri="{FF2B5EF4-FFF2-40B4-BE49-F238E27FC236}">
                  <a16:creationId xmlns:a16="http://schemas.microsoft.com/office/drawing/2014/main" id="{7ECC4D61-9A8A-51D1-4339-8CF1CDDAFB41}"/>
                </a:ext>
              </a:extLst>
            </p:cNvPr>
            <p:cNvSpPr/>
            <p:nvPr/>
          </p:nvSpPr>
          <p:spPr>
            <a:xfrm>
              <a:off x="4704421" y="3096694"/>
              <a:ext cx="2121681" cy="540000"/>
            </a:xfrm>
            <a:prstGeom prst="rightArrow">
              <a:avLst>
                <a:gd name="adj1" fmla="val 36005"/>
                <a:gd name="adj2" fmla="val 50000"/>
              </a:avLst>
            </a:prstGeom>
            <a:gradFill flip="none" rotWithShape="1">
              <a:gsLst>
                <a:gs pos="0">
                  <a:srgbClr val="60D7AE"/>
                </a:gs>
                <a:gs pos="74000">
                  <a:srgbClr val="47B0CE"/>
                </a:gs>
                <a:gs pos="83000">
                  <a:srgbClr val="3F8FC9"/>
                </a:gs>
                <a:gs pos="100000">
                  <a:srgbClr val="4471C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Centre Transplantation</a:t>
              </a:r>
            </a:p>
          </p:txBody>
        </p:sp>
        <p:sp>
          <p:nvSpPr>
            <p:cNvPr id="41" name="Forme libre 40">
              <a:extLst>
                <a:ext uri="{FF2B5EF4-FFF2-40B4-BE49-F238E27FC236}">
                  <a16:creationId xmlns:a16="http://schemas.microsoft.com/office/drawing/2014/main" id="{2D49B82E-9ABA-1ABD-5928-6324D5B37C62}"/>
                </a:ext>
              </a:extLst>
            </p:cNvPr>
            <p:cNvSpPr/>
            <p:nvPr/>
          </p:nvSpPr>
          <p:spPr>
            <a:xfrm>
              <a:off x="688430" y="2460189"/>
              <a:ext cx="1067126" cy="360010"/>
            </a:xfrm>
            <a:custGeom>
              <a:avLst/>
              <a:gdLst>
                <a:gd name="connsiteX0" fmla="*/ 0 w 643572"/>
                <a:gd name="connsiteY0" fmla="*/ 0 h 2150775"/>
                <a:gd name="connsiteX1" fmla="*/ 643572 w 643572"/>
                <a:gd name="connsiteY1" fmla="*/ 0 h 2150775"/>
                <a:gd name="connsiteX2" fmla="*/ 643572 w 643572"/>
                <a:gd name="connsiteY2" fmla="*/ 2150775 h 2150775"/>
                <a:gd name="connsiteX3" fmla="*/ 0 w 643572"/>
                <a:gd name="connsiteY3" fmla="*/ 2150775 h 2150775"/>
                <a:gd name="connsiteX4" fmla="*/ 0 w 643572"/>
                <a:gd name="connsiteY4" fmla="*/ 0 h 215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572" h="2150775">
                  <a:moveTo>
                    <a:pt x="0" y="0"/>
                  </a:moveTo>
                  <a:lnTo>
                    <a:pt x="643572" y="0"/>
                  </a:lnTo>
                  <a:lnTo>
                    <a:pt x="643572" y="2150775"/>
                  </a:lnTo>
                  <a:lnTo>
                    <a:pt x="0" y="2150775"/>
                  </a:lnTo>
                  <a:lnTo>
                    <a:pt x="0" y="0"/>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49784" tIns="49784" rIns="49784" bIns="49784" numCol="1" spcCol="1270" anchor="b" anchorCtr="0">
              <a:noAutofit/>
            </a:bodyPr>
            <a:lstStyle/>
            <a:p>
              <a:pPr marL="0" lvl="0" indent="0" defTabSz="311150">
                <a:lnSpc>
                  <a:spcPct val="90000"/>
                </a:lnSpc>
                <a:spcBef>
                  <a:spcPct val="0"/>
                </a:spcBef>
                <a:spcAft>
                  <a:spcPct val="35000"/>
                </a:spcAft>
                <a:buNone/>
              </a:pPr>
              <a:r>
                <a:rPr lang="fr-FR" sz="900" kern="1200" dirty="0"/>
                <a:t>Nouvelles thérapies à partir de 2 ans</a:t>
              </a:r>
            </a:p>
          </p:txBody>
        </p:sp>
        <p:sp>
          <p:nvSpPr>
            <p:cNvPr id="42" name="Forme libre 41">
              <a:extLst>
                <a:ext uri="{FF2B5EF4-FFF2-40B4-BE49-F238E27FC236}">
                  <a16:creationId xmlns:a16="http://schemas.microsoft.com/office/drawing/2014/main" id="{06962C8B-6F03-9EF0-7712-4BB190FE8EB3}"/>
                </a:ext>
              </a:extLst>
            </p:cNvPr>
            <p:cNvSpPr/>
            <p:nvPr/>
          </p:nvSpPr>
          <p:spPr>
            <a:xfrm>
              <a:off x="1587170" y="2067158"/>
              <a:ext cx="1067127" cy="360010"/>
            </a:xfrm>
            <a:custGeom>
              <a:avLst/>
              <a:gdLst>
                <a:gd name="connsiteX0" fmla="*/ 0 w 643572"/>
                <a:gd name="connsiteY0" fmla="*/ 0 h 2150775"/>
                <a:gd name="connsiteX1" fmla="*/ 643572 w 643572"/>
                <a:gd name="connsiteY1" fmla="*/ 0 h 2150775"/>
                <a:gd name="connsiteX2" fmla="*/ 643572 w 643572"/>
                <a:gd name="connsiteY2" fmla="*/ 2150775 h 2150775"/>
                <a:gd name="connsiteX3" fmla="*/ 0 w 643572"/>
                <a:gd name="connsiteY3" fmla="*/ 2150775 h 2150775"/>
                <a:gd name="connsiteX4" fmla="*/ 0 w 643572"/>
                <a:gd name="connsiteY4" fmla="*/ 0 h 215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572" h="2150775">
                  <a:moveTo>
                    <a:pt x="0" y="0"/>
                  </a:moveTo>
                  <a:lnTo>
                    <a:pt x="643572" y="0"/>
                  </a:lnTo>
                  <a:lnTo>
                    <a:pt x="643572" y="2150775"/>
                  </a:lnTo>
                  <a:lnTo>
                    <a:pt x="0" y="2150775"/>
                  </a:lnTo>
                  <a:lnTo>
                    <a:pt x="0" y="0"/>
                  </a:lnTo>
                  <a:close/>
                </a:path>
              </a:pathLst>
            </a:custGeom>
            <a:ln>
              <a:solidFill>
                <a:schemeClr val="accent2"/>
              </a:solidFill>
            </a:ln>
          </p:spPr>
          <p:style>
            <a:lnRef idx="2">
              <a:schemeClr val="accent2"/>
            </a:lnRef>
            <a:fillRef idx="1">
              <a:schemeClr val="lt1"/>
            </a:fillRef>
            <a:effectRef idx="0">
              <a:schemeClr val="accent2"/>
            </a:effectRef>
            <a:fontRef idx="minor">
              <a:schemeClr val="dk1"/>
            </a:fontRef>
          </p:style>
          <p:txBody>
            <a:bodyPr spcFirstLastPara="0" vert="horz" wrap="square" lIns="49784" tIns="49784" rIns="49784" bIns="49784" numCol="1" spcCol="1270" anchor="b" anchorCtr="0">
              <a:noAutofit/>
            </a:bodyPr>
            <a:lstStyle/>
            <a:p>
              <a:pPr marL="0" lvl="0" indent="0" defTabSz="311150">
                <a:lnSpc>
                  <a:spcPct val="90000"/>
                </a:lnSpc>
                <a:spcBef>
                  <a:spcPct val="0"/>
                </a:spcBef>
                <a:spcAft>
                  <a:spcPct val="35000"/>
                </a:spcAft>
                <a:buNone/>
              </a:pPr>
              <a:r>
                <a:rPr lang="fr-FR" sz="900" kern="1200" dirty="0"/>
                <a:t>Nouvelles thérapies à partir de 12 ans</a:t>
              </a:r>
            </a:p>
          </p:txBody>
        </p:sp>
        <p:cxnSp>
          <p:nvCxnSpPr>
            <p:cNvPr id="43" name="Connecteur droit 42">
              <a:extLst>
                <a:ext uri="{FF2B5EF4-FFF2-40B4-BE49-F238E27FC236}">
                  <a16:creationId xmlns:a16="http://schemas.microsoft.com/office/drawing/2014/main" id="{F0F40819-1869-DD95-A1F5-6D7B943BF07D}"/>
                </a:ext>
              </a:extLst>
            </p:cNvPr>
            <p:cNvCxnSpPr>
              <a:cxnSpLocks/>
            </p:cNvCxnSpPr>
            <p:nvPr/>
          </p:nvCxnSpPr>
          <p:spPr>
            <a:xfrm>
              <a:off x="1449138" y="2826610"/>
              <a:ext cx="0" cy="39962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6DADFE96-1EC6-AE64-3447-18BA6B0486E4}"/>
                </a:ext>
              </a:extLst>
            </p:cNvPr>
            <p:cNvCxnSpPr>
              <a:cxnSpLocks/>
            </p:cNvCxnSpPr>
            <p:nvPr/>
          </p:nvCxnSpPr>
          <p:spPr>
            <a:xfrm>
              <a:off x="2270535" y="2426989"/>
              <a:ext cx="0" cy="79924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6FF1EF4D-0532-881B-91DC-AD9F734DE719}"/>
                </a:ext>
              </a:extLst>
            </p:cNvPr>
            <p:cNvCxnSpPr>
              <a:cxnSpLocks/>
            </p:cNvCxnSpPr>
            <p:nvPr/>
          </p:nvCxnSpPr>
          <p:spPr>
            <a:xfrm>
              <a:off x="4172206" y="2726683"/>
              <a:ext cx="0" cy="4995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249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8C73A995-EC98-B1D2-13B5-E5CA8AA3417D}"/>
              </a:ext>
            </a:extLst>
          </p:cNvPr>
          <p:cNvPicPr>
            <a:picLocks noChangeAspect="1"/>
          </p:cNvPicPr>
          <p:nvPr/>
        </p:nvPicPr>
        <p:blipFill>
          <a:blip r:embed="rId3"/>
          <a:stretch>
            <a:fillRect/>
          </a:stretch>
        </p:blipFill>
        <p:spPr>
          <a:xfrm>
            <a:off x="635946" y="1941047"/>
            <a:ext cx="2982197" cy="2975905"/>
          </a:xfrm>
          <a:prstGeom prst="rect">
            <a:avLst/>
          </a:prstGeom>
        </p:spPr>
      </p:pic>
      <p:pic>
        <p:nvPicPr>
          <p:cNvPr id="4" name="Image 3">
            <a:extLst>
              <a:ext uri="{FF2B5EF4-FFF2-40B4-BE49-F238E27FC236}">
                <a16:creationId xmlns:a16="http://schemas.microsoft.com/office/drawing/2014/main" id="{F8965A2A-5F22-16F0-CCE3-AB603383EE36}"/>
              </a:ext>
            </a:extLst>
          </p:cNvPr>
          <p:cNvPicPr>
            <a:picLocks noChangeAspect="1"/>
          </p:cNvPicPr>
          <p:nvPr/>
        </p:nvPicPr>
        <p:blipFill>
          <a:blip r:embed="rId4"/>
          <a:stretch>
            <a:fillRect/>
          </a:stretch>
        </p:blipFill>
        <p:spPr>
          <a:xfrm>
            <a:off x="7608079" y="2080573"/>
            <a:ext cx="3132835" cy="3166022"/>
          </a:xfrm>
          <a:prstGeom prst="rect">
            <a:avLst/>
          </a:prstGeom>
        </p:spPr>
      </p:pic>
      <p:pic>
        <p:nvPicPr>
          <p:cNvPr id="5" name="Image 4">
            <a:extLst>
              <a:ext uri="{FF2B5EF4-FFF2-40B4-BE49-F238E27FC236}">
                <a16:creationId xmlns:a16="http://schemas.microsoft.com/office/drawing/2014/main" id="{ED5AD547-EDD4-4A38-94FF-26A633203912}"/>
              </a:ext>
            </a:extLst>
          </p:cNvPr>
          <p:cNvPicPr>
            <a:picLocks noChangeAspect="1"/>
          </p:cNvPicPr>
          <p:nvPr/>
        </p:nvPicPr>
        <p:blipFill>
          <a:blip r:embed="rId5"/>
          <a:stretch>
            <a:fillRect/>
          </a:stretch>
        </p:blipFill>
        <p:spPr>
          <a:xfrm>
            <a:off x="4604901" y="2015190"/>
            <a:ext cx="2982197" cy="2975905"/>
          </a:xfrm>
          <a:prstGeom prst="rect">
            <a:avLst/>
          </a:prstGeom>
        </p:spPr>
      </p:pic>
      <p:sp>
        <p:nvSpPr>
          <p:cNvPr id="2" name="Titre 1">
            <a:extLst>
              <a:ext uri="{FF2B5EF4-FFF2-40B4-BE49-F238E27FC236}">
                <a16:creationId xmlns:a16="http://schemas.microsoft.com/office/drawing/2014/main" id="{E8E7FD87-E1D0-DDD6-3546-0DEB90439BB7}"/>
              </a:ext>
            </a:extLst>
          </p:cNvPr>
          <p:cNvSpPr>
            <a:spLocks noGrp="1"/>
          </p:cNvSpPr>
          <p:nvPr>
            <p:ph type="title"/>
          </p:nvPr>
        </p:nvSpPr>
        <p:spPr>
          <a:xfrm>
            <a:off x="2952662" y="378797"/>
            <a:ext cx="8401137" cy="1325563"/>
          </a:xfrm>
        </p:spPr>
        <p:txBody>
          <a:bodyPr anchor="ctr">
            <a:normAutofit fontScale="90000"/>
          </a:bodyPr>
          <a:lstStyle/>
          <a:p>
            <a:r>
              <a:rPr lang="fr-FR" sz="4000" dirty="0"/>
              <a:t>Résultat – Une base de questions de l’EP aux divers événements des parcours</a:t>
            </a:r>
          </a:p>
        </p:txBody>
      </p:sp>
      <p:pic>
        <p:nvPicPr>
          <p:cNvPr id="23" name="Image 22">
            <a:extLst>
              <a:ext uri="{FF2B5EF4-FFF2-40B4-BE49-F238E27FC236}">
                <a16:creationId xmlns:a16="http://schemas.microsoft.com/office/drawing/2014/main" id="{9C18A518-6B30-399F-DC31-EE023E7AD026}"/>
              </a:ext>
            </a:extLst>
          </p:cNvPr>
          <p:cNvPicPr>
            <a:picLocks noChangeAspect="1"/>
          </p:cNvPicPr>
          <p:nvPr/>
        </p:nvPicPr>
        <p:blipFill>
          <a:blip r:embed="rId6"/>
          <a:stretch>
            <a:fillRect/>
          </a:stretch>
        </p:blipFill>
        <p:spPr>
          <a:xfrm>
            <a:off x="3492404" y="3933767"/>
            <a:ext cx="2603595" cy="2592632"/>
          </a:xfrm>
          <a:prstGeom prst="rect">
            <a:avLst/>
          </a:prstGeom>
        </p:spPr>
      </p:pic>
      <p:pic>
        <p:nvPicPr>
          <p:cNvPr id="22" name="Image 21">
            <a:extLst>
              <a:ext uri="{FF2B5EF4-FFF2-40B4-BE49-F238E27FC236}">
                <a16:creationId xmlns:a16="http://schemas.microsoft.com/office/drawing/2014/main" id="{1B4EEEA2-0851-2A0F-531C-73693A5D0E55}"/>
              </a:ext>
            </a:extLst>
          </p:cNvPr>
          <p:cNvPicPr>
            <a:picLocks noChangeAspect="1"/>
          </p:cNvPicPr>
          <p:nvPr/>
        </p:nvPicPr>
        <p:blipFill>
          <a:blip r:embed="rId7"/>
          <a:stretch>
            <a:fillRect/>
          </a:stretch>
        </p:blipFill>
        <p:spPr>
          <a:xfrm>
            <a:off x="2725681" y="1704360"/>
            <a:ext cx="2902171" cy="2841709"/>
          </a:xfrm>
          <a:prstGeom prst="rect">
            <a:avLst/>
          </a:prstGeom>
        </p:spPr>
      </p:pic>
      <p:pic>
        <p:nvPicPr>
          <p:cNvPr id="24" name="Image 23">
            <a:extLst>
              <a:ext uri="{FF2B5EF4-FFF2-40B4-BE49-F238E27FC236}">
                <a16:creationId xmlns:a16="http://schemas.microsoft.com/office/drawing/2014/main" id="{17E877A7-1926-AA53-1382-BAC1404711B5}"/>
              </a:ext>
            </a:extLst>
          </p:cNvPr>
          <p:cNvPicPr>
            <a:picLocks noChangeAspect="1"/>
          </p:cNvPicPr>
          <p:nvPr/>
        </p:nvPicPr>
        <p:blipFill>
          <a:blip r:embed="rId8"/>
          <a:stretch>
            <a:fillRect/>
          </a:stretch>
        </p:blipFill>
        <p:spPr>
          <a:xfrm>
            <a:off x="6440521" y="3945283"/>
            <a:ext cx="2825974" cy="2844050"/>
          </a:xfrm>
          <a:prstGeom prst="rect">
            <a:avLst/>
          </a:prstGeom>
        </p:spPr>
      </p:pic>
      <p:pic>
        <p:nvPicPr>
          <p:cNvPr id="3" name="Image 2">
            <a:extLst>
              <a:ext uri="{FF2B5EF4-FFF2-40B4-BE49-F238E27FC236}">
                <a16:creationId xmlns:a16="http://schemas.microsoft.com/office/drawing/2014/main" id="{1C06B927-4F0B-3D53-0A80-7D049A4264CB}"/>
              </a:ext>
            </a:extLst>
          </p:cNvPr>
          <p:cNvPicPr>
            <a:picLocks noChangeAspect="1"/>
          </p:cNvPicPr>
          <p:nvPr/>
        </p:nvPicPr>
        <p:blipFill>
          <a:blip r:embed="rId9"/>
          <a:stretch>
            <a:fillRect/>
          </a:stretch>
        </p:blipFill>
        <p:spPr>
          <a:xfrm>
            <a:off x="8795005" y="3345131"/>
            <a:ext cx="3278096" cy="3291928"/>
          </a:xfrm>
          <a:prstGeom prst="rect">
            <a:avLst/>
          </a:prstGeom>
        </p:spPr>
      </p:pic>
      <p:pic>
        <p:nvPicPr>
          <p:cNvPr id="7" name="Image 6">
            <a:extLst>
              <a:ext uri="{FF2B5EF4-FFF2-40B4-BE49-F238E27FC236}">
                <a16:creationId xmlns:a16="http://schemas.microsoft.com/office/drawing/2014/main" id="{2990E106-84C4-C362-EC39-B89B81C48CC2}"/>
              </a:ext>
            </a:extLst>
          </p:cNvPr>
          <p:cNvPicPr>
            <a:picLocks noChangeAspect="1"/>
          </p:cNvPicPr>
          <p:nvPr/>
        </p:nvPicPr>
        <p:blipFill>
          <a:blip r:embed="rId10"/>
          <a:stretch>
            <a:fillRect/>
          </a:stretch>
        </p:blipFill>
        <p:spPr>
          <a:xfrm>
            <a:off x="4853634" y="3634453"/>
            <a:ext cx="2950897" cy="2975905"/>
          </a:xfrm>
          <a:prstGeom prst="rect">
            <a:avLst/>
          </a:prstGeom>
        </p:spPr>
      </p:pic>
      <p:pic>
        <p:nvPicPr>
          <p:cNvPr id="11" name="Image 10">
            <a:extLst>
              <a:ext uri="{FF2B5EF4-FFF2-40B4-BE49-F238E27FC236}">
                <a16:creationId xmlns:a16="http://schemas.microsoft.com/office/drawing/2014/main" id="{E18799E4-6457-F0D3-05FF-C2A2ECA1C022}"/>
              </a:ext>
            </a:extLst>
          </p:cNvPr>
          <p:cNvPicPr>
            <a:picLocks noChangeAspect="1"/>
          </p:cNvPicPr>
          <p:nvPr/>
        </p:nvPicPr>
        <p:blipFill>
          <a:blip r:embed="rId11"/>
          <a:stretch>
            <a:fillRect/>
          </a:stretch>
        </p:blipFill>
        <p:spPr>
          <a:xfrm>
            <a:off x="6740349" y="1503403"/>
            <a:ext cx="2625759" cy="2631322"/>
          </a:xfrm>
          <a:prstGeom prst="rect">
            <a:avLst/>
          </a:prstGeom>
        </p:spPr>
      </p:pic>
      <p:pic>
        <p:nvPicPr>
          <p:cNvPr id="12" name="Image 11">
            <a:extLst>
              <a:ext uri="{FF2B5EF4-FFF2-40B4-BE49-F238E27FC236}">
                <a16:creationId xmlns:a16="http://schemas.microsoft.com/office/drawing/2014/main" id="{396A6811-9908-ED90-90B6-F3B560BEC701}"/>
              </a:ext>
            </a:extLst>
          </p:cNvPr>
          <p:cNvPicPr>
            <a:picLocks noChangeAspect="1"/>
          </p:cNvPicPr>
          <p:nvPr/>
        </p:nvPicPr>
        <p:blipFill>
          <a:blip r:embed="rId12"/>
          <a:stretch>
            <a:fillRect/>
          </a:stretch>
        </p:blipFill>
        <p:spPr>
          <a:xfrm>
            <a:off x="392800" y="3742130"/>
            <a:ext cx="3146323" cy="3126409"/>
          </a:xfrm>
          <a:prstGeom prst="rect">
            <a:avLst/>
          </a:prstGeom>
        </p:spPr>
      </p:pic>
      <p:pic>
        <p:nvPicPr>
          <p:cNvPr id="9" name="Image 8">
            <a:extLst>
              <a:ext uri="{FF2B5EF4-FFF2-40B4-BE49-F238E27FC236}">
                <a16:creationId xmlns:a16="http://schemas.microsoft.com/office/drawing/2014/main" id="{50AD360E-B22F-7426-1FB3-F48A04CAD79C}"/>
              </a:ext>
            </a:extLst>
          </p:cNvPr>
          <p:cNvPicPr>
            <a:picLocks noChangeAspect="1"/>
          </p:cNvPicPr>
          <p:nvPr/>
        </p:nvPicPr>
        <p:blipFill>
          <a:blip r:embed="rId13"/>
          <a:stretch>
            <a:fillRect/>
          </a:stretch>
        </p:blipFill>
        <p:spPr>
          <a:xfrm>
            <a:off x="2443097" y="4186216"/>
            <a:ext cx="2603595" cy="2625754"/>
          </a:xfrm>
          <a:prstGeom prst="rect">
            <a:avLst/>
          </a:prstGeom>
        </p:spPr>
      </p:pic>
      <p:pic>
        <p:nvPicPr>
          <p:cNvPr id="8" name="Image 7">
            <a:extLst>
              <a:ext uri="{FF2B5EF4-FFF2-40B4-BE49-F238E27FC236}">
                <a16:creationId xmlns:a16="http://schemas.microsoft.com/office/drawing/2014/main" id="{D75B0DB2-380C-089E-62C2-7E327B7BE320}"/>
              </a:ext>
            </a:extLst>
          </p:cNvPr>
          <p:cNvPicPr>
            <a:picLocks noChangeAspect="1"/>
          </p:cNvPicPr>
          <p:nvPr/>
        </p:nvPicPr>
        <p:blipFill>
          <a:blip r:embed="rId14"/>
          <a:stretch>
            <a:fillRect/>
          </a:stretch>
        </p:blipFill>
        <p:spPr>
          <a:xfrm>
            <a:off x="8951292" y="1612921"/>
            <a:ext cx="3119463" cy="3166022"/>
          </a:xfrm>
          <a:prstGeom prst="rect">
            <a:avLst/>
          </a:prstGeom>
        </p:spPr>
      </p:pic>
      <p:pic>
        <p:nvPicPr>
          <p:cNvPr id="25" name="Image 24">
            <a:extLst>
              <a:ext uri="{FF2B5EF4-FFF2-40B4-BE49-F238E27FC236}">
                <a16:creationId xmlns:a16="http://schemas.microsoft.com/office/drawing/2014/main" id="{14995FBD-BFC2-F60D-FB34-0F18500CCDE4}"/>
              </a:ext>
            </a:extLst>
          </p:cNvPr>
          <p:cNvPicPr>
            <a:picLocks noChangeAspect="1"/>
          </p:cNvPicPr>
          <p:nvPr/>
        </p:nvPicPr>
        <p:blipFill>
          <a:blip r:embed="rId15"/>
          <a:stretch>
            <a:fillRect/>
          </a:stretch>
        </p:blipFill>
        <p:spPr>
          <a:xfrm>
            <a:off x="3408642" y="1838640"/>
            <a:ext cx="3438029" cy="3423584"/>
          </a:xfrm>
          <a:prstGeom prst="rect">
            <a:avLst/>
          </a:prstGeom>
        </p:spPr>
      </p:pic>
      <p:pic>
        <p:nvPicPr>
          <p:cNvPr id="10" name="Image 9">
            <a:extLst>
              <a:ext uri="{FF2B5EF4-FFF2-40B4-BE49-F238E27FC236}">
                <a16:creationId xmlns:a16="http://schemas.microsoft.com/office/drawing/2014/main" id="{0ACABB2E-0763-80B6-841E-373CC29C92A4}"/>
              </a:ext>
            </a:extLst>
          </p:cNvPr>
          <p:cNvPicPr>
            <a:picLocks noChangeAspect="1"/>
          </p:cNvPicPr>
          <p:nvPr/>
        </p:nvPicPr>
        <p:blipFill>
          <a:blip r:embed="rId16"/>
          <a:stretch>
            <a:fillRect/>
          </a:stretch>
        </p:blipFill>
        <p:spPr>
          <a:xfrm>
            <a:off x="7400800" y="3587570"/>
            <a:ext cx="2795155" cy="2807050"/>
          </a:xfrm>
          <a:prstGeom prst="rect">
            <a:avLst/>
          </a:prstGeom>
        </p:spPr>
      </p:pic>
      <p:pic>
        <p:nvPicPr>
          <p:cNvPr id="6" name="Image 5">
            <a:extLst>
              <a:ext uri="{FF2B5EF4-FFF2-40B4-BE49-F238E27FC236}">
                <a16:creationId xmlns:a16="http://schemas.microsoft.com/office/drawing/2014/main" id="{C9BD7A07-2905-D156-0A25-C3698CCF96A6}"/>
              </a:ext>
            </a:extLst>
          </p:cNvPr>
          <p:cNvPicPr>
            <a:picLocks noChangeAspect="1"/>
          </p:cNvPicPr>
          <p:nvPr/>
        </p:nvPicPr>
        <p:blipFill>
          <a:blip r:embed="rId17"/>
          <a:stretch>
            <a:fillRect/>
          </a:stretch>
        </p:blipFill>
        <p:spPr>
          <a:xfrm>
            <a:off x="270838" y="168350"/>
            <a:ext cx="2525538" cy="1728000"/>
          </a:xfrm>
          <a:prstGeom prst="rect">
            <a:avLst/>
          </a:prstGeom>
        </p:spPr>
      </p:pic>
    </p:spTree>
    <p:extLst>
      <p:ext uri="{BB962C8B-B14F-4D97-AF65-F5344CB8AC3E}">
        <p14:creationId xmlns:p14="http://schemas.microsoft.com/office/powerpoint/2010/main" val="278858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Effect transition="in" filter="fade">
                                      <p:cBhvr>
                                        <p:cTn id="63" dur="5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p:cTn id="68" dur="500" fill="hold"/>
                                        <p:tgtEl>
                                          <p:spTgt spid="9"/>
                                        </p:tgtEl>
                                        <p:attrNameLst>
                                          <p:attrName>ppt_w</p:attrName>
                                        </p:attrNameLst>
                                      </p:cBhvr>
                                      <p:tavLst>
                                        <p:tav tm="0">
                                          <p:val>
                                            <p:fltVal val="0"/>
                                          </p:val>
                                        </p:tav>
                                        <p:tav tm="100000">
                                          <p:val>
                                            <p:strVal val="#ppt_w"/>
                                          </p:val>
                                        </p:tav>
                                      </p:tavLst>
                                    </p:anim>
                                    <p:anim calcmode="lin" valueType="num">
                                      <p:cBhvr>
                                        <p:cTn id="69" dur="500" fill="hold"/>
                                        <p:tgtEl>
                                          <p:spTgt spid="9"/>
                                        </p:tgtEl>
                                        <p:attrNameLst>
                                          <p:attrName>ppt_h</p:attrName>
                                        </p:attrNameLst>
                                      </p:cBhvr>
                                      <p:tavLst>
                                        <p:tav tm="0">
                                          <p:val>
                                            <p:fltVal val="0"/>
                                          </p:val>
                                        </p:tav>
                                        <p:tav tm="100000">
                                          <p:val>
                                            <p:strVal val="#ppt_h"/>
                                          </p:val>
                                        </p:tav>
                                      </p:tavLst>
                                    </p:anim>
                                    <p:animEffect transition="in" filter="fade">
                                      <p:cBhvr>
                                        <p:cTn id="70" dur="500"/>
                                        <p:tgtEl>
                                          <p:spTgt spid="9"/>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8"/>
                                        </p:tgtEl>
                                        <p:attrNameLst>
                                          <p:attrName>style.visibility</p:attrName>
                                        </p:attrNameLst>
                                      </p:cBhvr>
                                      <p:to>
                                        <p:strVal val="visible"/>
                                      </p:to>
                                    </p:set>
                                    <p:anim calcmode="lin" valueType="num">
                                      <p:cBhvr>
                                        <p:cTn id="75" dur="500" fill="hold"/>
                                        <p:tgtEl>
                                          <p:spTgt spid="8"/>
                                        </p:tgtEl>
                                        <p:attrNameLst>
                                          <p:attrName>ppt_w</p:attrName>
                                        </p:attrNameLst>
                                      </p:cBhvr>
                                      <p:tavLst>
                                        <p:tav tm="0">
                                          <p:val>
                                            <p:fltVal val="0"/>
                                          </p:val>
                                        </p:tav>
                                        <p:tav tm="100000">
                                          <p:val>
                                            <p:strVal val="#ppt_w"/>
                                          </p:val>
                                        </p:tav>
                                      </p:tavLst>
                                    </p:anim>
                                    <p:anim calcmode="lin" valueType="num">
                                      <p:cBhvr>
                                        <p:cTn id="76" dur="500" fill="hold"/>
                                        <p:tgtEl>
                                          <p:spTgt spid="8"/>
                                        </p:tgtEl>
                                        <p:attrNameLst>
                                          <p:attrName>ppt_h</p:attrName>
                                        </p:attrNameLst>
                                      </p:cBhvr>
                                      <p:tavLst>
                                        <p:tav tm="0">
                                          <p:val>
                                            <p:fltVal val="0"/>
                                          </p:val>
                                        </p:tav>
                                        <p:tav tm="100000">
                                          <p:val>
                                            <p:strVal val="#ppt_h"/>
                                          </p:val>
                                        </p:tav>
                                      </p:tavLst>
                                    </p:anim>
                                    <p:animEffect transition="in" filter="fade">
                                      <p:cBhvr>
                                        <p:cTn id="77" dur="500"/>
                                        <p:tgtEl>
                                          <p:spTgt spid="8"/>
                                        </p:tgtEl>
                                      </p:cBhvr>
                                    </p:animEffect>
                                  </p:childTnLst>
                                </p:cTn>
                              </p:par>
                            </p:childTnLst>
                          </p:cTn>
                        </p:par>
                      </p:childTnLst>
                    </p:cTn>
                  </p:par>
                  <p:par>
                    <p:cTn id="78" fill="hold">
                      <p:stCondLst>
                        <p:cond delay="indefinite"/>
                      </p:stCondLst>
                      <p:childTnLst>
                        <p:par>
                          <p:cTn id="79" fill="hold">
                            <p:stCondLst>
                              <p:cond delay="0"/>
                            </p:stCondLst>
                            <p:childTnLst>
                              <p:par>
                                <p:cTn id="80" presetID="23" presetClass="entr" presetSubtype="16" fill="hold" nodeType="click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84" fill="hold">
                      <p:stCondLst>
                        <p:cond delay="indefinite"/>
                      </p:stCondLst>
                      <p:childTnLst>
                        <p:par>
                          <p:cTn id="85" fill="hold">
                            <p:stCondLst>
                              <p:cond delay="0"/>
                            </p:stCondLst>
                            <p:childTnLst>
                              <p:par>
                                <p:cTn id="86" presetID="23" presetClass="entr" presetSubtype="16"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8A9D73-69E3-7B5F-38C1-204E2FADC519}"/>
              </a:ext>
            </a:extLst>
          </p:cNvPr>
          <p:cNvSpPr>
            <a:spLocks noGrp="1"/>
          </p:cNvSpPr>
          <p:nvPr>
            <p:ph type="title"/>
          </p:nvPr>
        </p:nvSpPr>
        <p:spPr>
          <a:xfrm>
            <a:off x="2944678" y="233042"/>
            <a:ext cx="8409122" cy="1325563"/>
          </a:xfrm>
        </p:spPr>
        <p:txBody>
          <a:bodyPr>
            <a:normAutofit/>
          </a:bodyPr>
          <a:lstStyle/>
          <a:p>
            <a:r>
              <a:rPr lang="fr-FR" sz="4000" dirty="0"/>
              <a:t>Comment utiliser ces questions?</a:t>
            </a:r>
            <a:br>
              <a:rPr lang="fr-FR" sz="4000" dirty="0"/>
            </a:br>
            <a:r>
              <a:rPr lang="fr-FR" sz="4000" dirty="0"/>
              <a:t>Identification de besoins éducatifs</a:t>
            </a:r>
          </a:p>
        </p:txBody>
      </p:sp>
      <p:sp>
        <p:nvSpPr>
          <p:cNvPr id="3" name="Espace réservé du contenu 2">
            <a:extLst>
              <a:ext uri="{FF2B5EF4-FFF2-40B4-BE49-F238E27FC236}">
                <a16:creationId xmlns:a16="http://schemas.microsoft.com/office/drawing/2014/main" id="{B3E09A33-23EB-5515-2423-1B2381F9F23E}"/>
              </a:ext>
            </a:extLst>
          </p:cNvPr>
          <p:cNvSpPr>
            <a:spLocks noGrp="1"/>
          </p:cNvSpPr>
          <p:nvPr>
            <p:ph idx="1"/>
          </p:nvPr>
        </p:nvSpPr>
        <p:spPr>
          <a:xfrm>
            <a:off x="838200" y="1896349"/>
            <a:ext cx="10515601" cy="4087681"/>
          </a:xfrm>
        </p:spPr>
        <p:txBody>
          <a:bodyPr>
            <a:normAutofit/>
          </a:bodyPr>
          <a:lstStyle/>
          <a:p>
            <a:pPr marL="0" indent="0" algn="just">
              <a:buNone/>
            </a:pPr>
            <a:r>
              <a:rPr lang="fr-FR" sz="3200" dirty="0"/>
              <a:t>Création de « bouquet » à thème</a:t>
            </a:r>
          </a:p>
          <a:p>
            <a:pPr lvl="1" algn="just">
              <a:buBlip>
                <a:blip r:embed="rId3"/>
              </a:buBlip>
            </a:pPr>
            <a:r>
              <a:rPr lang="fr-FR" sz="2800" dirty="0"/>
              <a:t>Difficultés du vécu </a:t>
            </a:r>
          </a:p>
          <a:p>
            <a:pPr lvl="1" algn="just">
              <a:buBlip>
                <a:blip r:embed="rId3"/>
              </a:buBlip>
            </a:pPr>
            <a:r>
              <a:rPr lang="fr-FR" sz="2800" dirty="0"/>
              <a:t>Activités ETP </a:t>
            </a:r>
          </a:p>
          <a:p>
            <a:pPr marL="0" indent="0" algn="just">
              <a:buNone/>
            </a:pPr>
            <a:endParaRPr lang="fr-FR" sz="700" dirty="0"/>
          </a:p>
          <a:p>
            <a:pPr marL="0" indent="0" algn="just">
              <a:buNone/>
            </a:pPr>
            <a:r>
              <a:rPr lang="fr-FR" sz="3200" dirty="0"/>
              <a:t>Les résultats attendus</a:t>
            </a:r>
          </a:p>
          <a:p>
            <a:pPr lvl="1" algn="just">
              <a:buClr>
                <a:srgbClr val="6FEC3D"/>
              </a:buClr>
              <a:buFont typeface=".Lucida Grande UI Regular"/>
              <a:buChar char="►"/>
            </a:pPr>
            <a:r>
              <a:rPr lang="fr-FR" sz="2800" dirty="0">
                <a:sym typeface="Wingdings" pitchFamily="2" charset="2"/>
              </a:rPr>
              <a:t> Identification des besoins non couverts en population</a:t>
            </a:r>
          </a:p>
          <a:p>
            <a:pPr lvl="1" algn="just">
              <a:buClr>
                <a:srgbClr val="48D8A1"/>
              </a:buClr>
              <a:buFont typeface=".Lucida Grande UI Regular"/>
              <a:buChar char="►"/>
            </a:pPr>
            <a:r>
              <a:rPr lang="fr-FR" sz="2800" dirty="0">
                <a:sym typeface="Wingdings" pitchFamily="2" charset="2"/>
              </a:rPr>
              <a:t> Créer des programmes/séances/activités ETP</a:t>
            </a:r>
          </a:p>
          <a:p>
            <a:pPr lvl="1" algn="just">
              <a:buClr>
                <a:srgbClr val="3BABCD"/>
              </a:buClr>
              <a:buFont typeface=".Lucida Grande UI Regular"/>
              <a:buChar char="►"/>
            </a:pPr>
            <a:r>
              <a:rPr lang="fr-FR" sz="2800" dirty="0">
                <a:sym typeface="Wingdings" pitchFamily="2" charset="2"/>
              </a:rPr>
              <a:t> Orienter le bilan éducatif individuel vers ces besoins</a:t>
            </a:r>
            <a:endParaRPr lang="fr-FR" sz="2800" dirty="0"/>
          </a:p>
        </p:txBody>
      </p:sp>
      <p:pic>
        <p:nvPicPr>
          <p:cNvPr id="6" name="Image 5" descr="Une image contenant fleur, dessin, Dessin d’enfant, créativité&#10;&#10;Description générée automatiquement">
            <a:extLst>
              <a:ext uri="{FF2B5EF4-FFF2-40B4-BE49-F238E27FC236}">
                <a16:creationId xmlns:a16="http://schemas.microsoft.com/office/drawing/2014/main" id="{C9B106AE-1E05-BBD1-39BB-B9E8C08B838F}"/>
              </a:ext>
            </a:extLst>
          </p:cNvPr>
          <p:cNvPicPr>
            <a:picLocks noChangeAspect="1"/>
          </p:cNvPicPr>
          <p:nvPr/>
        </p:nvPicPr>
        <p:blipFill rotWithShape="1">
          <a:blip r:embed="rId3"/>
          <a:srcRect l="10127"/>
          <a:stretch/>
        </p:blipFill>
        <p:spPr>
          <a:xfrm>
            <a:off x="10309622" y="424833"/>
            <a:ext cx="1611540" cy="1814513"/>
          </a:xfrm>
          <a:prstGeom prst="rect">
            <a:avLst/>
          </a:prstGeom>
        </p:spPr>
      </p:pic>
      <p:pic>
        <p:nvPicPr>
          <p:cNvPr id="4" name="Image 3">
            <a:extLst>
              <a:ext uri="{FF2B5EF4-FFF2-40B4-BE49-F238E27FC236}">
                <a16:creationId xmlns:a16="http://schemas.microsoft.com/office/drawing/2014/main" id="{57D0DB49-80AD-2C07-81A1-C335BE2B6A42}"/>
              </a:ext>
            </a:extLst>
          </p:cNvPr>
          <p:cNvPicPr>
            <a:picLocks noChangeAspect="1"/>
          </p:cNvPicPr>
          <p:nvPr/>
        </p:nvPicPr>
        <p:blipFill>
          <a:blip r:embed="rId4"/>
          <a:stretch>
            <a:fillRect/>
          </a:stretch>
        </p:blipFill>
        <p:spPr>
          <a:xfrm>
            <a:off x="270838" y="168350"/>
            <a:ext cx="2525538" cy="1728000"/>
          </a:xfrm>
          <a:prstGeom prst="rect">
            <a:avLst/>
          </a:prstGeom>
        </p:spPr>
      </p:pic>
    </p:spTree>
    <p:extLst>
      <p:ext uri="{BB962C8B-B14F-4D97-AF65-F5344CB8AC3E}">
        <p14:creationId xmlns:p14="http://schemas.microsoft.com/office/powerpoint/2010/main" val="79885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91AB3A-3BEC-A1F0-E4CA-7C76758246BF}"/>
              </a:ext>
            </a:extLst>
          </p:cNvPr>
          <p:cNvSpPr>
            <a:spLocks noGrp="1"/>
          </p:cNvSpPr>
          <p:nvPr>
            <p:ph type="title"/>
          </p:nvPr>
        </p:nvSpPr>
        <p:spPr>
          <a:xfrm>
            <a:off x="2929180" y="184509"/>
            <a:ext cx="8550247" cy="1592936"/>
          </a:xfrm>
        </p:spPr>
        <p:txBody>
          <a:bodyPr>
            <a:noAutofit/>
          </a:bodyPr>
          <a:lstStyle/>
          <a:p>
            <a:r>
              <a:rPr lang="fr-FR" sz="4000" dirty="0"/>
              <a:t>Mener des enquêtes d’Expérience Patient dans des terrains d’étude:</a:t>
            </a:r>
            <a:br>
              <a:rPr lang="fr-FR" sz="4000" dirty="0"/>
            </a:br>
            <a:r>
              <a:rPr lang="fr-FR" sz="4000" dirty="0"/>
              <a:t>CRCM et Association</a:t>
            </a:r>
          </a:p>
        </p:txBody>
      </p:sp>
      <p:pic>
        <p:nvPicPr>
          <p:cNvPr id="3" name="Image 2" descr="Une image contenant texte, orange&#10;&#10;Description générée automatiquement">
            <a:extLst>
              <a:ext uri="{FF2B5EF4-FFF2-40B4-BE49-F238E27FC236}">
                <a16:creationId xmlns:a16="http://schemas.microsoft.com/office/drawing/2014/main" id="{CAB638EB-9D27-8BF6-C60B-C75A3D7144AE}"/>
              </a:ext>
            </a:extLst>
          </p:cNvPr>
          <p:cNvPicPr>
            <a:picLocks noChangeAspect="1"/>
          </p:cNvPicPr>
          <p:nvPr/>
        </p:nvPicPr>
        <p:blipFill>
          <a:blip r:embed="rId3"/>
          <a:stretch>
            <a:fillRect/>
          </a:stretch>
        </p:blipFill>
        <p:spPr>
          <a:xfrm>
            <a:off x="177014" y="184509"/>
            <a:ext cx="2432428" cy="1656000"/>
          </a:xfrm>
          <a:prstGeom prst="rect">
            <a:avLst/>
          </a:prstGeom>
          <a:ln w="50800">
            <a:solidFill>
              <a:schemeClr val="accent2"/>
            </a:solidFill>
          </a:ln>
        </p:spPr>
      </p:pic>
      <p:pic>
        <p:nvPicPr>
          <p:cNvPr id="7" name="Image 6" descr="Une image contenant texte, capture d’écran, fleur&#10;&#10;Description générée automatiquement">
            <a:extLst>
              <a:ext uri="{FF2B5EF4-FFF2-40B4-BE49-F238E27FC236}">
                <a16:creationId xmlns:a16="http://schemas.microsoft.com/office/drawing/2014/main" id="{B4710201-D905-4890-1EFD-3FFE2552BDA5}"/>
              </a:ext>
            </a:extLst>
          </p:cNvPr>
          <p:cNvPicPr>
            <a:picLocks noChangeAspect="1"/>
          </p:cNvPicPr>
          <p:nvPr/>
        </p:nvPicPr>
        <p:blipFill>
          <a:blip r:embed="rId4"/>
          <a:stretch>
            <a:fillRect/>
          </a:stretch>
        </p:blipFill>
        <p:spPr>
          <a:xfrm>
            <a:off x="65292" y="3029715"/>
            <a:ext cx="1974574" cy="2791240"/>
          </a:xfrm>
          <a:prstGeom prst="rect">
            <a:avLst/>
          </a:prstGeom>
        </p:spPr>
      </p:pic>
      <p:grpSp>
        <p:nvGrpSpPr>
          <p:cNvPr id="32" name="Groupe 31">
            <a:extLst>
              <a:ext uri="{FF2B5EF4-FFF2-40B4-BE49-F238E27FC236}">
                <a16:creationId xmlns:a16="http://schemas.microsoft.com/office/drawing/2014/main" id="{4FFA4D84-D59A-C407-D17F-10D3FF173BEE}"/>
              </a:ext>
            </a:extLst>
          </p:cNvPr>
          <p:cNvGrpSpPr/>
          <p:nvPr/>
        </p:nvGrpSpPr>
        <p:grpSpPr>
          <a:xfrm>
            <a:off x="-3120376" y="1187463"/>
            <a:ext cx="15103138" cy="6295751"/>
            <a:chOff x="-3120376" y="1187463"/>
            <a:chExt cx="15103138" cy="6295751"/>
          </a:xfrm>
        </p:grpSpPr>
        <p:sp>
          <p:nvSpPr>
            <p:cNvPr id="8" name="Arc plein 7">
              <a:extLst>
                <a:ext uri="{FF2B5EF4-FFF2-40B4-BE49-F238E27FC236}">
                  <a16:creationId xmlns:a16="http://schemas.microsoft.com/office/drawing/2014/main" id="{D77530AD-E0D2-6FF0-BE81-6A965CA06771}"/>
                </a:ext>
              </a:extLst>
            </p:cNvPr>
            <p:cNvSpPr/>
            <p:nvPr/>
          </p:nvSpPr>
          <p:spPr>
            <a:xfrm>
              <a:off x="-3120376" y="1187463"/>
              <a:ext cx="6295751" cy="6295751"/>
            </a:xfrm>
            <a:prstGeom prst="blockArc">
              <a:avLst>
                <a:gd name="adj1" fmla="val 18900000"/>
                <a:gd name="adj2" fmla="val 2700000"/>
                <a:gd name="adj3" fmla="val 343"/>
              </a:avLst>
            </a:prstGeom>
            <a:ln>
              <a:solidFill>
                <a:schemeClr val="accent2"/>
              </a:solidFill>
            </a:ln>
          </p:spPr>
          <p:style>
            <a:lnRef idx="2">
              <a:schemeClr val="accent5">
                <a:hueOff val="0"/>
                <a:satOff val="0"/>
                <a:lumOff val="0"/>
                <a:alphaOff val="0"/>
              </a:schemeClr>
            </a:lnRef>
            <a:fillRef idx="0">
              <a:schemeClr val="accent4">
                <a:tint val="90000"/>
                <a:hueOff val="0"/>
                <a:satOff val="0"/>
                <a:lumOff val="0"/>
                <a:alphaOff val="0"/>
              </a:schemeClr>
            </a:fillRef>
            <a:effectRef idx="0">
              <a:schemeClr val="accent4">
                <a:tint val="90000"/>
                <a:hueOff val="0"/>
                <a:satOff val="0"/>
                <a:lumOff val="0"/>
                <a:alphaOff val="0"/>
              </a:schemeClr>
            </a:effectRef>
            <a:fontRef idx="minor">
              <a:schemeClr val="tx1">
                <a:hueOff val="0"/>
                <a:satOff val="0"/>
                <a:lumOff val="0"/>
                <a:alphaOff val="0"/>
              </a:schemeClr>
            </a:fontRef>
          </p:style>
          <p:txBody>
            <a:bodyPr/>
            <a:lstStyle/>
            <a:p>
              <a:endParaRPr lang="fr-FR"/>
            </a:p>
          </p:txBody>
        </p:sp>
        <p:grpSp>
          <p:nvGrpSpPr>
            <p:cNvPr id="28" name="Groupe 27">
              <a:extLst>
                <a:ext uri="{FF2B5EF4-FFF2-40B4-BE49-F238E27FC236}">
                  <a16:creationId xmlns:a16="http://schemas.microsoft.com/office/drawing/2014/main" id="{8C7F1777-77A2-0C8B-A9FF-F4C7939278B9}"/>
                </a:ext>
              </a:extLst>
            </p:cNvPr>
            <p:cNvGrpSpPr/>
            <p:nvPr/>
          </p:nvGrpSpPr>
          <p:grpSpPr>
            <a:xfrm>
              <a:off x="2369383" y="2275776"/>
              <a:ext cx="9613379" cy="899253"/>
              <a:chOff x="2369383" y="2275776"/>
              <a:chExt cx="9613379" cy="899253"/>
            </a:xfrm>
          </p:grpSpPr>
          <p:sp>
            <p:nvSpPr>
              <p:cNvPr id="9" name="Forme libre 8">
                <a:extLst>
                  <a:ext uri="{FF2B5EF4-FFF2-40B4-BE49-F238E27FC236}">
                    <a16:creationId xmlns:a16="http://schemas.microsoft.com/office/drawing/2014/main" id="{A661D36F-A635-5771-3CEA-0C0C8CAE5C45}"/>
                  </a:ext>
                </a:extLst>
              </p:cNvPr>
              <p:cNvSpPr/>
              <p:nvPr/>
            </p:nvSpPr>
            <p:spPr>
              <a:xfrm>
                <a:off x="2694805" y="2320403"/>
                <a:ext cx="9287957" cy="791997"/>
              </a:xfrm>
              <a:custGeom>
                <a:avLst/>
                <a:gdLst>
                  <a:gd name="connsiteX0" fmla="*/ 0 w 9287957"/>
                  <a:gd name="connsiteY0" fmla="*/ 0 h 791997"/>
                  <a:gd name="connsiteX1" fmla="*/ 9287957 w 9287957"/>
                  <a:gd name="connsiteY1" fmla="*/ 0 h 791997"/>
                  <a:gd name="connsiteX2" fmla="*/ 9287957 w 9287957"/>
                  <a:gd name="connsiteY2" fmla="*/ 791997 h 791997"/>
                  <a:gd name="connsiteX3" fmla="*/ 0 w 9287957"/>
                  <a:gd name="connsiteY3" fmla="*/ 791997 h 791997"/>
                  <a:gd name="connsiteX4" fmla="*/ 0 w 9287957"/>
                  <a:gd name="connsiteY4" fmla="*/ 0 h 791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957" h="791997">
                    <a:moveTo>
                      <a:pt x="0" y="0"/>
                    </a:moveTo>
                    <a:lnTo>
                      <a:pt x="9287957" y="0"/>
                    </a:lnTo>
                    <a:lnTo>
                      <a:pt x="9287957" y="791997"/>
                    </a:lnTo>
                    <a:lnTo>
                      <a:pt x="0" y="791997"/>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71026" tIns="58420" rIns="58420" bIns="58420" numCol="1" spcCol="1270" anchor="ctr" anchorCtr="0">
                <a:noAutofit/>
              </a:bodyPr>
              <a:lstStyle/>
              <a:p>
                <a:pPr marL="0" lvl="0" indent="0" algn="l" defTabSz="1022350">
                  <a:lnSpc>
                    <a:spcPct val="90000"/>
                  </a:lnSpc>
                  <a:spcBef>
                    <a:spcPct val="0"/>
                  </a:spcBef>
                  <a:spcAft>
                    <a:spcPct val="35000"/>
                  </a:spcAft>
                  <a:buNone/>
                </a:pPr>
                <a:r>
                  <a:rPr lang="fr-FR" sz="2300" kern="1200" dirty="0"/>
                  <a:t> Lyon : Quel parcours de soins avec la nouvelle thérapie </a:t>
                </a:r>
                <a:r>
                  <a:rPr lang="fr-FR" sz="2300" kern="1200" dirty="0" err="1"/>
                  <a:t>Kaftrio</a:t>
                </a:r>
                <a:r>
                  <a:rPr lang="fr-FR" sz="2300" kern="1200" dirty="0"/>
                  <a:t> ?</a:t>
                </a:r>
              </a:p>
            </p:txBody>
          </p:sp>
          <p:sp>
            <p:nvSpPr>
              <p:cNvPr id="10" name="Ellipse 9">
                <a:extLst>
                  <a:ext uri="{FF2B5EF4-FFF2-40B4-BE49-F238E27FC236}">
                    <a16:creationId xmlns:a16="http://schemas.microsoft.com/office/drawing/2014/main" id="{235EF4F4-6A4C-4B2C-CE58-CCD7CBCDF185}"/>
                  </a:ext>
                </a:extLst>
              </p:cNvPr>
              <p:cNvSpPr/>
              <p:nvPr/>
            </p:nvSpPr>
            <p:spPr>
              <a:xfrm>
                <a:off x="2369383" y="2275776"/>
                <a:ext cx="899253" cy="899253"/>
              </a:xfrm>
              <a:prstGeom prst="ellipse">
                <a:avLst/>
              </a:pr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fr-FR"/>
              </a:p>
            </p:txBody>
          </p:sp>
          <p:pic>
            <p:nvPicPr>
              <p:cNvPr id="4" name="Graphique 3">
                <a:extLst>
                  <a:ext uri="{FF2B5EF4-FFF2-40B4-BE49-F238E27FC236}">
                    <a16:creationId xmlns:a16="http://schemas.microsoft.com/office/drawing/2014/main" id="{93B48BC4-3352-F898-8428-C52BCF7E7C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05009" y="2311402"/>
                <a:ext cx="828000" cy="828000"/>
              </a:xfrm>
              <a:prstGeom prst="ellipse">
                <a:avLst/>
              </a:prstGeom>
            </p:spPr>
          </p:pic>
        </p:grpSp>
      </p:grpSp>
      <p:grpSp>
        <p:nvGrpSpPr>
          <p:cNvPr id="29" name="Groupe 28">
            <a:extLst>
              <a:ext uri="{FF2B5EF4-FFF2-40B4-BE49-F238E27FC236}">
                <a16:creationId xmlns:a16="http://schemas.microsoft.com/office/drawing/2014/main" id="{6D6E2148-79AF-F373-A187-F1701FC450F5}"/>
              </a:ext>
            </a:extLst>
          </p:cNvPr>
          <p:cNvGrpSpPr/>
          <p:nvPr/>
        </p:nvGrpSpPr>
        <p:grpSpPr>
          <a:xfrm>
            <a:off x="2732843" y="3368093"/>
            <a:ext cx="9249919" cy="900000"/>
            <a:chOff x="2732843" y="3368093"/>
            <a:chExt cx="9249919" cy="900000"/>
          </a:xfrm>
        </p:grpSpPr>
        <p:sp>
          <p:nvSpPr>
            <p:cNvPr id="11" name="Forme libre 10">
              <a:extLst>
                <a:ext uri="{FF2B5EF4-FFF2-40B4-BE49-F238E27FC236}">
                  <a16:creationId xmlns:a16="http://schemas.microsoft.com/office/drawing/2014/main" id="{70DE39C4-CD57-6CF8-D686-E3857F3AC0B8}"/>
                </a:ext>
              </a:extLst>
            </p:cNvPr>
            <p:cNvSpPr/>
            <p:nvPr/>
          </p:nvSpPr>
          <p:spPr>
            <a:xfrm>
              <a:off x="3107255" y="3399694"/>
              <a:ext cx="8875507" cy="791997"/>
            </a:xfrm>
            <a:custGeom>
              <a:avLst/>
              <a:gdLst>
                <a:gd name="connsiteX0" fmla="*/ 0 w 8875507"/>
                <a:gd name="connsiteY0" fmla="*/ 0 h 791997"/>
                <a:gd name="connsiteX1" fmla="*/ 8875507 w 8875507"/>
                <a:gd name="connsiteY1" fmla="*/ 0 h 791997"/>
                <a:gd name="connsiteX2" fmla="*/ 8875507 w 8875507"/>
                <a:gd name="connsiteY2" fmla="*/ 791997 h 791997"/>
                <a:gd name="connsiteX3" fmla="*/ 0 w 8875507"/>
                <a:gd name="connsiteY3" fmla="*/ 791997 h 791997"/>
                <a:gd name="connsiteX4" fmla="*/ 0 w 8875507"/>
                <a:gd name="connsiteY4" fmla="*/ 0 h 791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5507" h="791997">
                  <a:moveTo>
                    <a:pt x="0" y="0"/>
                  </a:moveTo>
                  <a:lnTo>
                    <a:pt x="8875507" y="0"/>
                  </a:lnTo>
                  <a:lnTo>
                    <a:pt x="8875507" y="791997"/>
                  </a:lnTo>
                  <a:lnTo>
                    <a:pt x="0" y="791997"/>
                  </a:lnTo>
                  <a:lnTo>
                    <a:pt x="0" y="0"/>
                  </a:lnTo>
                  <a:close/>
                </a:path>
              </a:pathLst>
            </a:custGeom>
          </p:spPr>
          <p:style>
            <a:lnRef idx="2">
              <a:schemeClr val="lt1">
                <a:hueOff val="0"/>
                <a:satOff val="0"/>
                <a:lumOff val="0"/>
                <a:alphaOff val="0"/>
              </a:schemeClr>
            </a:lnRef>
            <a:fillRef idx="1">
              <a:schemeClr val="accent4">
                <a:hueOff val="3266964"/>
                <a:satOff val="-13592"/>
                <a:lumOff val="3203"/>
                <a:alphaOff val="0"/>
              </a:schemeClr>
            </a:fillRef>
            <a:effectRef idx="0">
              <a:schemeClr val="accent4">
                <a:hueOff val="3266964"/>
                <a:satOff val="-13592"/>
                <a:lumOff val="3203"/>
                <a:alphaOff val="0"/>
              </a:schemeClr>
            </a:effectRef>
            <a:fontRef idx="minor">
              <a:schemeClr val="lt1"/>
            </a:fontRef>
          </p:style>
          <p:txBody>
            <a:bodyPr spcFirstLastPara="0" vert="horz" wrap="square" lIns="571026" tIns="58420" rIns="58420" bIns="58420" numCol="1" spcCol="1270" anchor="ctr" anchorCtr="0">
              <a:noAutofit/>
            </a:bodyPr>
            <a:lstStyle/>
            <a:p>
              <a:pPr marL="0" lvl="0" indent="0" algn="l" defTabSz="1022350">
                <a:lnSpc>
                  <a:spcPct val="90000"/>
                </a:lnSpc>
                <a:spcBef>
                  <a:spcPct val="0"/>
                </a:spcBef>
                <a:spcAft>
                  <a:spcPct val="35000"/>
                </a:spcAft>
                <a:buNone/>
              </a:pPr>
              <a:r>
                <a:rPr lang="fr-FR" sz="2300" kern="1200" dirty="0"/>
                <a:t>Pôle Santé : Quel soutien aux transitions entre les parcours (</a:t>
              </a:r>
              <a:r>
                <a:rPr lang="fr-FR" sz="2300" i="1" kern="1200" dirty="0"/>
                <a:t>diagnostic, transition adulte, transfert transplantation</a:t>
              </a:r>
              <a:r>
                <a:rPr lang="fr-FR" sz="2300" kern="1200" dirty="0"/>
                <a:t>) ?</a:t>
              </a:r>
            </a:p>
          </p:txBody>
        </p:sp>
        <p:sp>
          <p:nvSpPr>
            <p:cNvPr id="12" name="Ellipse 11">
              <a:extLst>
                <a:ext uri="{FF2B5EF4-FFF2-40B4-BE49-F238E27FC236}">
                  <a16:creationId xmlns:a16="http://schemas.microsoft.com/office/drawing/2014/main" id="{67C62EEA-7071-CA5B-F380-B5B1EEF05A57}"/>
                </a:ext>
              </a:extLst>
            </p:cNvPr>
            <p:cNvSpPr/>
            <p:nvPr/>
          </p:nvSpPr>
          <p:spPr>
            <a:xfrm>
              <a:off x="2732843" y="3368467"/>
              <a:ext cx="899253" cy="899253"/>
            </a:xfrm>
            <a:prstGeom prst="ellipse">
              <a:avLst/>
            </a:prstGeom>
          </p:spPr>
          <p:style>
            <a:lnRef idx="2">
              <a:schemeClr val="accent4">
                <a:hueOff val="3266964"/>
                <a:satOff val="-13592"/>
                <a:lumOff val="3203"/>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fr-FR"/>
            </a:p>
          </p:txBody>
        </p:sp>
        <p:pic>
          <p:nvPicPr>
            <p:cNvPr id="20" name="Image 19" descr="Une image contenant graphisme, Graphique, texte, Police&#10;&#10;Description générée automatiquement">
              <a:extLst>
                <a:ext uri="{FF2B5EF4-FFF2-40B4-BE49-F238E27FC236}">
                  <a16:creationId xmlns:a16="http://schemas.microsoft.com/office/drawing/2014/main" id="{145C683F-0E86-3ADD-87BC-1A61AE8848B3}"/>
                </a:ext>
              </a:extLst>
            </p:cNvPr>
            <p:cNvPicPr>
              <a:picLocks noChangeAspect="1"/>
            </p:cNvPicPr>
            <p:nvPr/>
          </p:nvPicPr>
          <p:blipFill rotWithShape="1">
            <a:blip r:embed="rId7"/>
            <a:srcRect l="210" t="-10417" r="210" b="-10417"/>
            <a:stretch/>
          </p:blipFill>
          <p:spPr>
            <a:xfrm>
              <a:off x="2811620" y="3368093"/>
              <a:ext cx="741699" cy="900000"/>
            </a:xfrm>
            <a:prstGeom prst="ellipse">
              <a:avLst/>
            </a:prstGeom>
          </p:spPr>
        </p:pic>
      </p:grpSp>
      <p:grpSp>
        <p:nvGrpSpPr>
          <p:cNvPr id="30" name="Groupe 29">
            <a:extLst>
              <a:ext uri="{FF2B5EF4-FFF2-40B4-BE49-F238E27FC236}">
                <a16:creationId xmlns:a16="http://schemas.microsoft.com/office/drawing/2014/main" id="{3004DD16-7CE9-D1DB-B066-7E5332D49036}"/>
              </a:ext>
            </a:extLst>
          </p:cNvPr>
          <p:cNvGrpSpPr/>
          <p:nvPr/>
        </p:nvGrpSpPr>
        <p:grpSpPr>
          <a:xfrm>
            <a:off x="2657629" y="4425335"/>
            <a:ext cx="9325133" cy="900000"/>
            <a:chOff x="2657629" y="4425335"/>
            <a:chExt cx="9325133" cy="900000"/>
          </a:xfrm>
        </p:grpSpPr>
        <p:sp>
          <p:nvSpPr>
            <p:cNvPr id="13" name="Forme libre 12">
              <a:extLst>
                <a:ext uri="{FF2B5EF4-FFF2-40B4-BE49-F238E27FC236}">
                  <a16:creationId xmlns:a16="http://schemas.microsoft.com/office/drawing/2014/main" id="{3EB9E0CA-05AE-943F-C056-C5742BC29197}"/>
                </a:ext>
              </a:extLst>
            </p:cNvPr>
            <p:cNvSpPr/>
            <p:nvPr/>
          </p:nvSpPr>
          <p:spPr>
            <a:xfrm>
              <a:off x="3107255" y="4478985"/>
              <a:ext cx="8875507" cy="791997"/>
            </a:xfrm>
            <a:custGeom>
              <a:avLst/>
              <a:gdLst>
                <a:gd name="connsiteX0" fmla="*/ 0 w 8875507"/>
                <a:gd name="connsiteY0" fmla="*/ 0 h 791997"/>
                <a:gd name="connsiteX1" fmla="*/ 8875507 w 8875507"/>
                <a:gd name="connsiteY1" fmla="*/ 0 h 791997"/>
                <a:gd name="connsiteX2" fmla="*/ 8875507 w 8875507"/>
                <a:gd name="connsiteY2" fmla="*/ 791997 h 791997"/>
                <a:gd name="connsiteX3" fmla="*/ 0 w 8875507"/>
                <a:gd name="connsiteY3" fmla="*/ 791997 h 791997"/>
                <a:gd name="connsiteX4" fmla="*/ 0 w 8875507"/>
                <a:gd name="connsiteY4" fmla="*/ 0 h 791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5507" h="791997">
                  <a:moveTo>
                    <a:pt x="0" y="0"/>
                  </a:moveTo>
                  <a:lnTo>
                    <a:pt x="8875507" y="0"/>
                  </a:lnTo>
                  <a:lnTo>
                    <a:pt x="8875507" y="791997"/>
                  </a:lnTo>
                  <a:lnTo>
                    <a:pt x="0" y="791997"/>
                  </a:lnTo>
                  <a:lnTo>
                    <a:pt x="0" y="0"/>
                  </a:lnTo>
                  <a:close/>
                </a:path>
              </a:pathLst>
            </a:custGeom>
          </p:spPr>
          <p:style>
            <a:lnRef idx="2">
              <a:schemeClr val="lt1">
                <a:hueOff val="0"/>
                <a:satOff val="0"/>
                <a:lumOff val="0"/>
                <a:alphaOff val="0"/>
              </a:schemeClr>
            </a:lnRef>
            <a:fillRef idx="1">
              <a:schemeClr val="accent4">
                <a:hueOff val="6533927"/>
                <a:satOff val="-27185"/>
                <a:lumOff val="6405"/>
                <a:alphaOff val="0"/>
              </a:schemeClr>
            </a:fillRef>
            <a:effectRef idx="0">
              <a:schemeClr val="accent4">
                <a:hueOff val="6533927"/>
                <a:satOff val="-27185"/>
                <a:lumOff val="6405"/>
                <a:alphaOff val="0"/>
              </a:schemeClr>
            </a:effectRef>
            <a:fontRef idx="minor">
              <a:schemeClr val="lt1"/>
            </a:fontRef>
          </p:style>
          <p:txBody>
            <a:bodyPr spcFirstLastPara="0" vert="horz" wrap="square" lIns="571026" tIns="55880" rIns="55880" bIns="55880" numCol="1" spcCol="1270" anchor="ctr" anchorCtr="0">
              <a:noAutofit/>
            </a:bodyPr>
            <a:lstStyle/>
            <a:p>
              <a:pPr marL="0" lvl="0" indent="0" algn="l" defTabSz="977900">
                <a:lnSpc>
                  <a:spcPct val="90000"/>
                </a:lnSpc>
                <a:spcBef>
                  <a:spcPct val="0"/>
                </a:spcBef>
                <a:spcAft>
                  <a:spcPct val="35000"/>
                </a:spcAft>
                <a:buNone/>
              </a:pPr>
              <a:r>
                <a:rPr lang="fr-FR" sz="2200" kern="1200" dirty="0"/>
                <a:t>Versailles : Quels besoins d’accompagnement le long du parcours pédiatrique ?</a:t>
              </a:r>
            </a:p>
          </p:txBody>
        </p:sp>
        <p:sp>
          <p:nvSpPr>
            <p:cNvPr id="14" name="Ellipse 13">
              <a:extLst>
                <a:ext uri="{FF2B5EF4-FFF2-40B4-BE49-F238E27FC236}">
                  <a16:creationId xmlns:a16="http://schemas.microsoft.com/office/drawing/2014/main" id="{087913BD-C3DE-26B0-545F-D86F50B7B36A}"/>
                </a:ext>
              </a:extLst>
            </p:cNvPr>
            <p:cNvSpPr/>
            <p:nvPr/>
          </p:nvSpPr>
          <p:spPr>
            <a:xfrm>
              <a:off x="2657629" y="4425709"/>
              <a:ext cx="899253" cy="899253"/>
            </a:xfrm>
            <a:prstGeom prst="ellipse">
              <a:avLst/>
            </a:prstGeom>
          </p:spPr>
          <p:style>
            <a:lnRef idx="2">
              <a:schemeClr val="accent4">
                <a:hueOff val="6533927"/>
                <a:satOff val="-27185"/>
                <a:lumOff val="640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fr-FR"/>
            </a:p>
          </p:txBody>
        </p:sp>
        <p:pic>
          <p:nvPicPr>
            <p:cNvPr id="21" name="Image 20">
              <a:extLst>
                <a:ext uri="{FF2B5EF4-FFF2-40B4-BE49-F238E27FC236}">
                  <a16:creationId xmlns:a16="http://schemas.microsoft.com/office/drawing/2014/main" id="{2D3C73BA-C51A-EC7D-E42A-A2F38C6CA851}"/>
                </a:ext>
              </a:extLst>
            </p:cNvPr>
            <p:cNvPicPr>
              <a:picLocks noChangeAspect="1"/>
            </p:cNvPicPr>
            <p:nvPr/>
          </p:nvPicPr>
          <p:blipFill rotWithShape="1">
            <a:blip r:embed="rId8"/>
            <a:srcRect r="52559"/>
            <a:stretch/>
          </p:blipFill>
          <p:spPr>
            <a:xfrm>
              <a:off x="2719398" y="4425335"/>
              <a:ext cx="775715" cy="900000"/>
            </a:xfrm>
            <a:prstGeom prst="ellipse">
              <a:avLst/>
            </a:prstGeom>
          </p:spPr>
        </p:pic>
      </p:grpSp>
      <p:grpSp>
        <p:nvGrpSpPr>
          <p:cNvPr id="31" name="Groupe 30">
            <a:extLst>
              <a:ext uri="{FF2B5EF4-FFF2-40B4-BE49-F238E27FC236}">
                <a16:creationId xmlns:a16="http://schemas.microsoft.com/office/drawing/2014/main" id="{618BFED7-B76B-F828-F8D0-7A6D3464C7F4}"/>
              </a:ext>
            </a:extLst>
          </p:cNvPr>
          <p:cNvGrpSpPr/>
          <p:nvPr/>
        </p:nvGrpSpPr>
        <p:grpSpPr>
          <a:xfrm>
            <a:off x="2411451" y="5504648"/>
            <a:ext cx="9571311" cy="899253"/>
            <a:chOff x="2411451" y="5504648"/>
            <a:chExt cx="9571311" cy="899253"/>
          </a:xfrm>
        </p:grpSpPr>
        <p:sp>
          <p:nvSpPr>
            <p:cNvPr id="15" name="Forme libre 14">
              <a:extLst>
                <a:ext uri="{FF2B5EF4-FFF2-40B4-BE49-F238E27FC236}">
                  <a16:creationId xmlns:a16="http://schemas.microsoft.com/office/drawing/2014/main" id="{3D992982-975F-7E97-C130-FF9154B8BEFE}"/>
                </a:ext>
              </a:extLst>
            </p:cNvPr>
            <p:cNvSpPr/>
            <p:nvPr/>
          </p:nvSpPr>
          <p:spPr>
            <a:xfrm>
              <a:off x="2694805" y="5558275"/>
              <a:ext cx="9287957" cy="791997"/>
            </a:xfrm>
            <a:custGeom>
              <a:avLst/>
              <a:gdLst>
                <a:gd name="connsiteX0" fmla="*/ 0 w 9287957"/>
                <a:gd name="connsiteY0" fmla="*/ 0 h 791997"/>
                <a:gd name="connsiteX1" fmla="*/ 9287957 w 9287957"/>
                <a:gd name="connsiteY1" fmla="*/ 0 h 791997"/>
                <a:gd name="connsiteX2" fmla="*/ 9287957 w 9287957"/>
                <a:gd name="connsiteY2" fmla="*/ 791997 h 791997"/>
                <a:gd name="connsiteX3" fmla="*/ 0 w 9287957"/>
                <a:gd name="connsiteY3" fmla="*/ 791997 h 791997"/>
                <a:gd name="connsiteX4" fmla="*/ 0 w 9287957"/>
                <a:gd name="connsiteY4" fmla="*/ 0 h 791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957" h="791997">
                  <a:moveTo>
                    <a:pt x="0" y="0"/>
                  </a:moveTo>
                  <a:lnTo>
                    <a:pt x="9287957" y="0"/>
                  </a:lnTo>
                  <a:lnTo>
                    <a:pt x="9287957" y="791997"/>
                  </a:lnTo>
                  <a:lnTo>
                    <a:pt x="0" y="791997"/>
                  </a:lnTo>
                  <a:lnTo>
                    <a:pt x="0" y="0"/>
                  </a:lnTo>
                  <a:close/>
                </a:path>
              </a:pathLst>
            </a:custGeom>
          </p:spPr>
          <p:style>
            <a:lnRef idx="2">
              <a:schemeClr val="lt1">
                <a:hueOff val="0"/>
                <a:satOff val="0"/>
                <a:lumOff val="0"/>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txBody>
            <a:bodyPr spcFirstLastPara="0" vert="horz" wrap="square" lIns="571026" tIns="53340" rIns="53340" bIns="53340" numCol="1" spcCol="1270" anchor="ctr" anchorCtr="0">
              <a:noAutofit/>
            </a:bodyPr>
            <a:lstStyle/>
            <a:p>
              <a:pPr marL="0" lvl="0" indent="0" algn="l" defTabSz="933450">
                <a:lnSpc>
                  <a:spcPct val="90000"/>
                </a:lnSpc>
                <a:spcBef>
                  <a:spcPct val="0"/>
                </a:spcBef>
                <a:spcAft>
                  <a:spcPct val="35000"/>
                </a:spcAft>
                <a:buNone/>
              </a:pPr>
              <a:r>
                <a:rPr lang="fr-FR" sz="2100" kern="1200" dirty="0"/>
                <a:t>  Nantes : Quelles difficultés des parcours post-transplantation selon l’étiologie (</a:t>
              </a:r>
              <a:r>
                <a:rPr lang="fr-FR" sz="2100" i="1" kern="1200" dirty="0"/>
                <a:t>BPCO, Muco, Fibroses</a:t>
              </a:r>
              <a:r>
                <a:rPr lang="fr-FR" sz="2100" kern="1200" dirty="0"/>
                <a:t>) et quelles causes probables ?</a:t>
              </a:r>
            </a:p>
          </p:txBody>
        </p:sp>
        <p:sp>
          <p:nvSpPr>
            <p:cNvPr id="16" name="Ellipse 15">
              <a:extLst>
                <a:ext uri="{FF2B5EF4-FFF2-40B4-BE49-F238E27FC236}">
                  <a16:creationId xmlns:a16="http://schemas.microsoft.com/office/drawing/2014/main" id="{74E5ABFC-5DFD-B478-E15B-4D79ADA52FE5}"/>
                </a:ext>
              </a:extLst>
            </p:cNvPr>
            <p:cNvSpPr/>
            <p:nvPr/>
          </p:nvSpPr>
          <p:spPr>
            <a:xfrm>
              <a:off x="2411451" y="5504648"/>
              <a:ext cx="899253" cy="899253"/>
            </a:xfrm>
            <a:prstGeom prst="ellipse">
              <a:avLst/>
            </a:prstGeom>
          </p:spPr>
          <p:style>
            <a:lnRef idx="2">
              <a:schemeClr val="accent4">
                <a:hueOff val="9800891"/>
                <a:satOff val="-40777"/>
                <a:lumOff val="960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fr-FR"/>
            </a:p>
          </p:txBody>
        </p:sp>
        <p:grpSp>
          <p:nvGrpSpPr>
            <p:cNvPr id="25" name="Groupe 24">
              <a:extLst>
                <a:ext uri="{FF2B5EF4-FFF2-40B4-BE49-F238E27FC236}">
                  <a16:creationId xmlns:a16="http://schemas.microsoft.com/office/drawing/2014/main" id="{95F2379A-2C21-22AA-4A8F-F274578483B1}"/>
                </a:ext>
              </a:extLst>
            </p:cNvPr>
            <p:cNvGrpSpPr/>
            <p:nvPr/>
          </p:nvGrpSpPr>
          <p:grpSpPr>
            <a:xfrm>
              <a:off x="2447078" y="5540275"/>
              <a:ext cx="827999" cy="827999"/>
              <a:chOff x="2674389" y="3817856"/>
              <a:chExt cx="1899344" cy="1856736"/>
            </a:xfrm>
          </p:grpSpPr>
          <p:sp>
            <p:nvSpPr>
              <p:cNvPr id="26" name="Ellipse 25">
                <a:extLst>
                  <a:ext uri="{FF2B5EF4-FFF2-40B4-BE49-F238E27FC236}">
                    <a16:creationId xmlns:a16="http://schemas.microsoft.com/office/drawing/2014/main" id="{7B0CB532-308F-1CCB-DE81-B285659D70FC}"/>
                  </a:ext>
                </a:extLst>
              </p:cNvPr>
              <p:cNvSpPr/>
              <p:nvPr/>
            </p:nvSpPr>
            <p:spPr>
              <a:xfrm>
                <a:off x="2674389" y="3817856"/>
                <a:ext cx="1899344" cy="1856736"/>
              </a:xfrm>
              <a:prstGeom prst="ellipse">
                <a:avLst/>
              </a:prstGeom>
              <a:solidFill>
                <a:srgbClr val="0A3A5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27" name="Image 26" descr="Une image contenant texte, Police, affiche, Graphique&#10;&#10;Description générée automatiquement">
                <a:extLst>
                  <a:ext uri="{FF2B5EF4-FFF2-40B4-BE49-F238E27FC236}">
                    <a16:creationId xmlns:a16="http://schemas.microsoft.com/office/drawing/2014/main" id="{F3A607FD-743E-6BD9-950D-75A89221399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30311" y="4106698"/>
                <a:ext cx="1587500" cy="977900"/>
              </a:xfrm>
              <a:prstGeom prst="rect">
                <a:avLst/>
              </a:prstGeom>
            </p:spPr>
          </p:pic>
        </p:grpSp>
      </p:grpSp>
    </p:spTree>
    <p:extLst>
      <p:ext uri="{BB962C8B-B14F-4D97-AF65-F5344CB8AC3E}">
        <p14:creationId xmlns:p14="http://schemas.microsoft.com/office/powerpoint/2010/main" val="52267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re 6"/>
          <p:cNvSpPr>
            <a:spLocks noGrp="1"/>
          </p:cNvSpPr>
          <p:nvPr>
            <p:ph type="title" idx="4294967295"/>
          </p:nvPr>
        </p:nvSpPr>
        <p:spPr>
          <a:xfrm>
            <a:off x="2138766" y="96253"/>
            <a:ext cx="8570563" cy="1325563"/>
          </a:xfrm>
        </p:spPr>
        <p:txBody>
          <a:bodyPr>
            <a:normAutofit/>
          </a:bodyPr>
          <a:lstStyle/>
          <a:p>
            <a:pPr eaLnBrk="1" hangingPunct="1"/>
            <a:r>
              <a:rPr lang="fr-FR" altLang="fr-FR" sz="3100" dirty="0"/>
              <a:t>Résultats - </a:t>
            </a:r>
            <a:r>
              <a:rPr lang="fr-FR" altLang="fr-FR" sz="4000" dirty="0"/>
              <a:t>Éducation thérapeutique:</a:t>
            </a:r>
            <a:br>
              <a:rPr lang="fr-FR" altLang="fr-FR" sz="3200" dirty="0"/>
            </a:br>
            <a:r>
              <a:rPr lang="fr-FR" altLang="fr-FR" sz="2400" dirty="0"/>
              <a:t>(en proportion, pour 10 patients par étiologie)</a:t>
            </a:r>
          </a:p>
        </p:txBody>
      </p:sp>
      <p:graphicFrame>
        <p:nvGraphicFramePr>
          <p:cNvPr id="9" name="Graphique 8"/>
          <p:cNvGraphicFramePr>
            <a:graphicFrameLocks/>
          </p:cNvGraphicFramePr>
          <p:nvPr>
            <p:extLst>
              <p:ext uri="{D42A27DB-BD31-4B8C-83A1-F6EECF244321}">
                <p14:modId xmlns:p14="http://schemas.microsoft.com/office/powerpoint/2010/main" val="205870274"/>
              </p:ext>
            </p:extLst>
          </p:nvPr>
        </p:nvGraphicFramePr>
        <p:xfrm>
          <a:off x="281551" y="1421816"/>
          <a:ext cx="6096001" cy="5385600"/>
        </p:xfrm>
        <a:graphic>
          <a:graphicData uri="http://schemas.openxmlformats.org/drawingml/2006/chart">
            <c:chart xmlns:c="http://schemas.openxmlformats.org/drawingml/2006/chart" xmlns:r="http://schemas.openxmlformats.org/officeDocument/2006/relationships" r:id="rId3"/>
          </a:graphicData>
        </a:graphic>
      </p:graphicFrame>
      <p:pic>
        <p:nvPicPr>
          <p:cNvPr id="10" name="Image 9" descr="Une image contenant texte, Graphique, Police, logo&#10;&#10;Description générée automatiquement">
            <a:extLst>
              <a:ext uri="{FF2B5EF4-FFF2-40B4-BE49-F238E27FC236}">
                <a16:creationId xmlns:a16="http://schemas.microsoft.com/office/drawing/2014/main" id="{7F04CD62-2BBB-05DC-C317-2EE7DD59CAB3}"/>
              </a:ext>
            </a:extLst>
          </p:cNvPr>
          <p:cNvPicPr>
            <a:picLocks noChangeAspect="1"/>
          </p:cNvPicPr>
          <p:nvPr/>
        </p:nvPicPr>
        <p:blipFill>
          <a:blip r:embed="rId4"/>
          <a:stretch>
            <a:fillRect/>
          </a:stretch>
        </p:blipFill>
        <p:spPr>
          <a:xfrm>
            <a:off x="10832732" y="96253"/>
            <a:ext cx="1246294" cy="740655"/>
          </a:xfrm>
          <a:prstGeom prst="rect">
            <a:avLst/>
          </a:prstGeom>
        </p:spPr>
      </p:pic>
      <p:pic>
        <p:nvPicPr>
          <p:cNvPr id="11" name="Image 10" descr="Une image contenant texte, orange&#10;&#10;Description générée automatiquement">
            <a:extLst>
              <a:ext uri="{FF2B5EF4-FFF2-40B4-BE49-F238E27FC236}">
                <a16:creationId xmlns:a16="http://schemas.microsoft.com/office/drawing/2014/main" id="{9A28FE43-ABF3-A397-8288-14D973BF4F20}"/>
              </a:ext>
            </a:extLst>
          </p:cNvPr>
          <p:cNvPicPr>
            <a:picLocks noChangeAspect="1"/>
          </p:cNvPicPr>
          <p:nvPr/>
        </p:nvPicPr>
        <p:blipFill>
          <a:blip r:embed="rId5"/>
          <a:stretch>
            <a:fillRect/>
          </a:stretch>
        </p:blipFill>
        <p:spPr>
          <a:xfrm>
            <a:off x="221272" y="165111"/>
            <a:ext cx="1744776" cy="1187846"/>
          </a:xfrm>
          <a:prstGeom prst="rect">
            <a:avLst/>
          </a:prstGeom>
          <a:ln w="50800">
            <a:solidFill>
              <a:schemeClr val="accent2"/>
            </a:solidFill>
          </a:ln>
        </p:spPr>
      </p:pic>
      <p:sp>
        <p:nvSpPr>
          <p:cNvPr id="14" name="Bulle ronde 13">
            <a:extLst>
              <a:ext uri="{FF2B5EF4-FFF2-40B4-BE49-F238E27FC236}">
                <a16:creationId xmlns:a16="http://schemas.microsoft.com/office/drawing/2014/main" id="{9A457036-E33C-E06E-05D0-E117C531B7DF}"/>
              </a:ext>
            </a:extLst>
          </p:cNvPr>
          <p:cNvSpPr/>
          <p:nvPr/>
        </p:nvSpPr>
        <p:spPr>
          <a:xfrm>
            <a:off x="6882520" y="1421816"/>
            <a:ext cx="4971583" cy="2185824"/>
          </a:xfrm>
          <a:prstGeom prst="wedgeEllipseCallout">
            <a:avLst/>
          </a:prstGeom>
          <a:noFill/>
          <a:ln w="508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i="1" dirty="0">
                <a:solidFill>
                  <a:schemeClr val="tx1"/>
                </a:solidFill>
              </a:rPr>
              <a:t>Concernant les séances d’éducation thérapeutique que vous avez reçues, quels sont les thèmes qui ont été abordés?</a:t>
            </a:r>
          </a:p>
          <a:p>
            <a:pPr algn="ctr"/>
            <a:r>
              <a:rPr lang="fr-FR" i="1" dirty="0">
                <a:solidFill>
                  <a:schemeClr val="tx1"/>
                </a:solidFill>
              </a:rPr>
              <a:t>Cette éducation thérapeutique vous a-t-elle été utile?</a:t>
            </a:r>
          </a:p>
        </p:txBody>
      </p:sp>
      <p:sp>
        <p:nvSpPr>
          <p:cNvPr id="15" name="Signalisation droite 14">
            <a:extLst>
              <a:ext uri="{FF2B5EF4-FFF2-40B4-BE49-F238E27FC236}">
                <a16:creationId xmlns:a16="http://schemas.microsoft.com/office/drawing/2014/main" id="{94851C25-5152-9111-473A-8E93A32B9C07}"/>
              </a:ext>
            </a:extLst>
          </p:cNvPr>
          <p:cNvSpPr/>
          <p:nvPr/>
        </p:nvSpPr>
        <p:spPr>
          <a:xfrm>
            <a:off x="7280746" y="4294478"/>
            <a:ext cx="4175133" cy="991360"/>
          </a:xfrm>
          <a:prstGeom prst="homePlate">
            <a:avLst/>
          </a:prstGeom>
          <a:solidFill>
            <a:srgbClr val="48D8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9 patients sur 10 considèrent que l’ETP leur a été utile</a:t>
            </a:r>
          </a:p>
        </p:txBody>
      </p:sp>
    </p:spTree>
    <p:extLst>
      <p:ext uri="{BB962C8B-B14F-4D97-AF65-F5344CB8AC3E}">
        <p14:creationId xmlns:p14="http://schemas.microsoft.com/office/powerpoint/2010/main" val="68303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re 6"/>
          <p:cNvSpPr>
            <a:spLocks noGrp="1"/>
          </p:cNvSpPr>
          <p:nvPr>
            <p:ph type="title" idx="4294967295"/>
          </p:nvPr>
        </p:nvSpPr>
        <p:spPr>
          <a:xfrm>
            <a:off x="2138766" y="130231"/>
            <a:ext cx="8973519" cy="1325563"/>
          </a:xfrm>
        </p:spPr>
        <p:txBody>
          <a:bodyPr>
            <a:normAutofit/>
          </a:bodyPr>
          <a:lstStyle/>
          <a:p>
            <a:pPr eaLnBrk="1" hangingPunct="1"/>
            <a:r>
              <a:rPr lang="fr-FR" altLang="fr-FR" sz="2800" dirty="0"/>
              <a:t>Résultats - </a:t>
            </a:r>
            <a:r>
              <a:rPr lang="fr-FR" altLang="fr-FR" sz="3600" dirty="0"/>
              <a:t>Éducation thérapeutique:</a:t>
            </a:r>
            <a:br>
              <a:rPr lang="fr-FR" altLang="fr-FR" sz="2400" dirty="0"/>
            </a:br>
            <a:r>
              <a:rPr lang="fr-FR" altLang="fr-FR" sz="1800" dirty="0"/>
              <a:t>(en proportion, pour 10 patients par étiologie)</a:t>
            </a:r>
          </a:p>
        </p:txBody>
      </p:sp>
      <p:graphicFrame>
        <p:nvGraphicFramePr>
          <p:cNvPr id="8" name="Graphique 7"/>
          <p:cNvGraphicFramePr>
            <a:graphicFrameLocks/>
          </p:cNvGraphicFramePr>
          <p:nvPr>
            <p:extLst>
              <p:ext uri="{D42A27DB-BD31-4B8C-83A1-F6EECF244321}">
                <p14:modId xmlns:p14="http://schemas.microsoft.com/office/powerpoint/2010/main" val="1812073003"/>
              </p:ext>
            </p:extLst>
          </p:nvPr>
        </p:nvGraphicFramePr>
        <p:xfrm>
          <a:off x="838200" y="1419555"/>
          <a:ext cx="6096001" cy="53856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Image 2" descr="Une image contenant texte, orange&#10;&#10;Description générée automatiquement">
            <a:extLst>
              <a:ext uri="{FF2B5EF4-FFF2-40B4-BE49-F238E27FC236}">
                <a16:creationId xmlns:a16="http://schemas.microsoft.com/office/drawing/2014/main" id="{3906C960-FE94-2685-2841-DEE107BFDB57}"/>
              </a:ext>
            </a:extLst>
          </p:cNvPr>
          <p:cNvPicPr>
            <a:picLocks noChangeAspect="1"/>
          </p:cNvPicPr>
          <p:nvPr/>
        </p:nvPicPr>
        <p:blipFill>
          <a:blip r:embed="rId4"/>
          <a:stretch>
            <a:fillRect/>
          </a:stretch>
        </p:blipFill>
        <p:spPr>
          <a:xfrm>
            <a:off x="221272" y="165111"/>
            <a:ext cx="1744776" cy="1187846"/>
          </a:xfrm>
          <a:prstGeom prst="rect">
            <a:avLst/>
          </a:prstGeom>
          <a:ln w="50800">
            <a:solidFill>
              <a:schemeClr val="accent2"/>
            </a:solidFill>
          </a:ln>
        </p:spPr>
      </p:pic>
      <p:pic>
        <p:nvPicPr>
          <p:cNvPr id="4" name="Image 3" descr="Une image contenant texte, Graphique, Police, logo&#10;&#10;Description générée automatiquement">
            <a:extLst>
              <a:ext uri="{FF2B5EF4-FFF2-40B4-BE49-F238E27FC236}">
                <a16:creationId xmlns:a16="http://schemas.microsoft.com/office/drawing/2014/main" id="{87F8B22E-3B66-7935-605F-454D5A0A666A}"/>
              </a:ext>
            </a:extLst>
          </p:cNvPr>
          <p:cNvPicPr>
            <a:picLocks noChangeAspect="1"/>
          </p:cNvPicPr>
          <p:nvPr/>
        </p:nvPicPr>
        <p:blipFill>
          <a:blip r:embed="rId5"/>
          <a:stretch>
            <a:fillRect/>
          </a:stretch>
        </p:blipFill>
        <p:spPr>
          <a:xfrm>
            <a:off x="10832732" y="96253"/>
            <a:ext cx="1246294" cy="740655"/>
          </a:xfrm>
          <a:prstGeom prst="rect">
            <a:avLst/>
          </a:prstGeom>
        </p:spPr>
      </p:pic>
      <p:sp>
        <p:nvSpPr>
          <p:cNvPr id="7" name="Bulle ronde 6">
            <a:extLst>
              <a:ext uri="{FF2B5EF4-FFF2-40B4-BE49-F238E27FC236}">
                <a16:creationId xmlns:a16="http://schemas.microsoft.com/office/drawing/2014/main" id="{5983CC42-96B4-5659-6918-717A0200032D}"/>
              </a:ext>
            </a:extLst>
          </p:cNvPr>
          <p:cNvSpPr/>
          <p:nvPr/>
        </p:nvSpPr>
        <p:spPr>
          <a:xfrm>
            <a:off x="7193172" y="1398768"/>
            <a:ext cx="4402483" cy="1476367"/>
          </a:xfrm>
          <a:prstGeom prst="wedgeEllipseCallout">
            <a:avLst/>
          </a:prstGeom>
          <a:noFill/>
          <a:ln w="508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Quels thèmes aimeriez-vous voir (ou revoir) ?</a:t>
            </a:r>
          </a:p>
        </p:txBody>
      </p:sp>
      <p:sp>
        <p:nvSpPr>
          <p:cNvPr id="9" name="Signalisation droite 8">
            <a:extLst>
              <a:ext uri="{FF2B5EF4-FFF2-40B4-BE49-F238E27FC236}">
                <a16:creationId xmlns:a16="http://schemas.microsoft.com/office/drawing/2014/main" id="{5129FCC9-EFFC-7323-3645-B06A140DA201}"/>
              </a:ext>
            </a:extLst>
          </p:cNvPr>
          <p:cNvSpPr/>
          <p:nvPr/>
        </p:nvSpPr>
        <p:spPr>
          <a:xfrm>
            <a:off x="7420522" y="3616674"/>
            <a:ext cx="4175133" cy="1730241"/>
          </a:xfrm>
          <a:prstGeom prst="homePlate">
            <a:avLst/>
          </a:prstGeom>
          <a:solidFill>
            <a:srgbClr val="48D8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3 patients sur 10 souhaiteraient avoir  ou revoir l’ETP sur  les thèmes voyage, nutrition,  activité physique et la gestion des traitements, selon les étiologies </a:t>
            </a:r>
          </a:p>
        </p:txBody>
      </p:sp>
    </p:spTree>
    <p:extLst>
      <p:ext uri="{BB962C8B-B14F-4D97-AF65-F5344CB8AC3E}">
        <p14:creationId xmlns:p14="http://schemas.microsoft.com/office/powerpoint/2010/main" val="122057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7" grpId="0" animBg="1"/>
      <p:bldP spid="9"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que présentation SETE24" id="{0B531AB2-A6B2-FE44-9F95-DA809C2F0EF9}" vid="{99944A93-6816-084E-8286-2DABD892091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Thème Office</Template>
  <TotalTime>2124</TotalTime>
  <Words>1122</Words>
  <Application>Microsoft Macintosh PowerPoint</Application>
  <PresentationFormat>Grand écran</PresentationFormat>
  <Paragraphs>166</Paragraphs>
  <Slides>11</Slides>
  <Notes>11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11</vt:i4>
      </vt:variant>
    </vt:vector>
  </HeadingPairs>
  <TitlesOfParts>
    <vt:vector size="20" baseType="lpstr">
      <vt:lpstr>.Lucida Grande UI Regular</vt:lpstr>
      <vt:lpstr>Aptos</vt:lpstr>
      <vt:lpstr>Arial</vt:lpstr>
      <vt:lpstr>Calibri</vt:lpstr>
      <vt:lpstr>Calibri Light</vt:lpstr>
      <vt:lpstr>Dreaming Outloud Pro</vt:lpstr>
      <vt:lpstr>Helvetica</vt:lpstr>
      <vt:lpstr>Wingdings</vt:lpstr>
      <vt:lpstr>Thème Office</vt:lpstr>
      <vt:lpstr>Un recueil de l’Expérience Patient Mucoviscidose pour repérer des  besoins non satisfaits en ETP  </vt:lpstr>
      <vt:lpstr>L’Expérience Patient (EP), Quesaco ?</vt:lpstr>
      <vt:lpstr>Ce que n’est pas l’Expérience Patient</vt:lpstr>
      <vt:lpstr>Construire un outil pour recueillir l’expérience patient des parcours de soins, de santé et de vie avec la mucoviscidose</vt:lpstr>
      <vt:lpstr>Résultat – Une base de questions de l’EP aux divers événements des parcours</vt:lpstr>
      <vt:lpstr>Comment utiliser ces questions? Identification de besoins éducatifs</vt:lpstr>
      <vt:lpstr>Mener des enquêtes d’Expérience Patient dans des terrains d’étude: CRCM et Association</vt:lpstr>
      <vt:lpstr>Résultats - Éducation thérapeutique: (en proportion, pour 10 patients par étiologie)</vt:lpstr>
      <vt:lpstr>Résultats - Éducation thérapeutique: (en proportion, pour 10 patients par étiologie)</vt:lpstr>
      <vt:lpstr>Résultats - Traitements :  (en proportion, pour 10 patients par étiologie)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recueil de l’Expérience Patient Mucoviscidose pour repérer les besoins non satisfaits en ETP  Le projet ExPaParM-ACTION</dc:title>
  <dc:creator>Dominique POUGHEON</dc:creator>
  <cp:lastModifiedBy>Christine Royer-Heymes</cp:lastModifiedBy>
  <cp:revision>27</cp:revision>
  <dcterms:created xsi:type="dcterms:W3CDTF">2024-04-13T09:19:04Z</dcterms:created>
  <dcterms:modified xsi:type="dcterms:W3CDTF">2024-05-26T18:23:24Z</dcterms:modified>
</cp:coreProperties>
</file>