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265" r:id="rId2"/>
    <p:sldId id="263" r:id="rId3"/>
    <p:sldId id="277" r:id="rId4"/>
    <p:sldId id="258" r:id="rId5"/>
    <p:sldId id="260" r:id="rId6"/>
    <p:sldId id="268" r:id="rId7"/>
    <p:sldId id="271" r:id="rId8"/>
    <p:sldId id="283" r:id="rId9"/>
    <p:sldId id="274" r:id="rId10"/>
    <p:sldId id="275" r:id="rId11"/>
    <p:sldId id="281" r:id="rId12"/>
    <p:sldId id="276"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E20"/>
    <a:srgbClr val="40978D"/>
    <a:srgbClr val="983872"/>
    <a:srgbClr val="E75788"/>
    <a:srgbClr val="F7BB89"/>
    <a:srgbClr val="FDD6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96"/>
    <p:restoredTop sz="93161"/>
  </p:normalViewPr>
  <p:slideViewPr>
    <p:cSldViewPr snapToGrid="0" snapToObjects="1" showGuides="1">
      <p:cViewPr varScale="1">
        <p:scale>
          <a:sx n="91" d="100"/>
          <a:sy n="91" d="100"/>
        </p:scale>
        <p:origin x="868" y="6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52" d="100"/>
          <a:sy n="152" d="100"/>
        </p:scale>
        <p:origin x="69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A3648B5-39F2-F94F-BE42-CCD62080F7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2A9AC0-3B07-6245-B9F6-5FCD3C7CC8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641A17-C137-0342-B5AD-11019F07D387}" type="datetimeFigureOut">
              <a:rPr lang="fr-FR" smtClean="0"/>
              <a:t>20/09/2024</a:t>
            </a:fld>
            <a:endParaRPr lang="fr-FR"/>
          </a:p>
        </p:txBody>
      </p:sp>
      <p:sp>
        <p:nvSpPr>
          <p:cNvPr id="4" name="Espace réservé du pied de page 3">
            <a:extLst>
              <a:ext uri="{FF2B5EF4-FFF2-40B4-BE49-F238E27FC236}">
                <a16:creationId xmlns:a16="http://schemas.microsoft.com/office/drawing/2014/main" id="{B3E962FF-F550-3C4E-9758-7C4650D76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9F8FAF0-BEDE-284D-9C29-E189BCD6DE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26267-C2CD-1C4B-A3B7-9BFA8BBE184F}" type="slidenum">
              <a:rPr lang="fr-FR" smtClean="0"/>
              <a:t>‹N°›</a:t>
            </a:fld>
            <a:endParaRPr lang="fr-FR"/>
          </a:p>
        </p:txBody>
      </p:sp>
    </p:spTree>
    <p:extLst>
      <p:ext uri="{BB962C8B-B14F-4D97-AF65-F5344CB8AC3E}">
        <p14:creationId xmlns:p14="http://schemas.microsoft.com/office/powerpoint/2010/main" val="171163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F7008-8323-6643-B1AD-21E0454A6FDA}" type="datetimeFigureOut">
              <a:rPr lang="fr-FR" smtClean="0"/>
              <a:t>20/09/2024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93384-616C-DB4D-B9AB-E208749D14ED}" type="slidenum">
              <a:rPr lang="fr-FR" smtClean="0"/>
              <a:t>‹N°›</a:t>
            </a:fld>
            <a:endParaRPr lang="fr-FR"/>
          </a:p>
        </p:txBody>
      </p:sp>
    </p:spTree>
    <p:extLst>
      <p:ext uri="{BB962C8B-B14F-4D97-AF65-F5344CB8AC3E}">
        <p14:creationId xmlns:p14="http://schemas.microsoft.com/office/powerpoint/2010/main" val="790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3</a:t>
            </a:fld>
            <a:endParaRPr lang="fr-FR"/>
          </a:p>
        </p:txBody>
      </p:sp>
    </p:spTree>
    <p:extLst>
      <p:ext uri="{BB962C8B-B14F-4D97-AF65-F5344CB8AC3E}">
        <p14:creationId xmlns:p14="http://schemas.microsoft.com/office/powerpoint/2010/main" val="132346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4</a:t>
            </a:fld>
            <a:endParaRPr lang="fr-FR"/>
          </a:p>
        </p:txBody>
      </p:sp>
    </p:spTree>
    <p:extLst>
      <p:ext uri="{BB962C8B-B14F-4D97-AF65-F5344CB8AC3E}">
        <p14:creationId xmlns:p14="http://schemas.microsoft.com/office/powerpoint/2010/main" val="118773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07000"/>
              </a:lnSpc>
              <a:buFont typeface="Symbol" panose="05050102010706020507" pitchFamily="18" charset="2"/>
              <a:buNone/>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5</a:t>
            </a:fld>
            <a:endParaRPr lang="fr-FR"/>
          </a:p>
        </p:txBody>
      </p:sp>
    </p:spTree>
    <p:extLst>
      <p:ext uri="{BB962C8B-B14F-4D97-AF65-F5344CB8AC3E}">
        <p14:creationId xmlns:p14="http://schemas.microsoft.com/office/powerpoint/2010/main" val="399270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6</a:t>
            </a:fld>
            <a:endParaRPr lang="fr-FR"/>
          </a:p>
        </p:txBody>
      </p:sp>
    </p:spTree>
    <p:extLst>
      <p:ext uri="{BB962C8B-B14F-4D97-AF65-F5344CB8AC3E}">
        <p14:creationId xmlns:p14="http://schemas.microsoft.com/office/powerpoint/2010/main" val="112783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7</a:t>
            </a:fld>
            <a:endParaRPr lang="fr-FR"/>
          </a:p>
        </p:txBody>
      </p:sp>
    </p:spTree>
    <p:extLst>
      <p:ext uri="{BB962C8B-B14F-4D97-AF65-F5344CB8AC3E}">
        <p14:creationId xmlns:p14="http://schemas.microsoft.com/office/powerpoint/2010/main" val="100722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8</a:t>
            </a:fld>
            <a:endParaRPr lang="fr-FR"/>
          </a:p>
        </p:txBody>
      </p:sp>
    </p:spTree>
    <p:extLst>
      <p:ext uri="{BB962C8B-B14F-4D97-AF65-F5344CB8AC3E}">
        <p14:creationId xmlns:p14="http://schemas.microsoft.com/office/powerpoint/2010/main" val="416960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9</a:t>
            </a:fld>
            <a:endParaRPr lang="fr-FR"/>
          </a:p>
        </p:txBody>
      </p:sp>
    </p:spTree>
    <p:extLst>
      <p:ext uri="{BB962C8B-B14F-4D97-AF65-F5344CB8AC3E}">
        <p14:creationId xmlns:p14="http://schemas.microsoft.com/office/powerpoint/2010/main" val="32141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10</a:t>
            </a:fld>
            <a:endParaRPr lang="fr-FR"/>
          </a:p>
        </p:txBody>
      </p:sp>
    </p:spTree>
    <p:extLst>
      <p:ext uri="{BB962C8B-B14F-4D97-AF65-F5344CB8AC3E}">
        <p14:creationId xmlns:p14="http://schemas.microsoft.com/office/powerpoint/2010/main" val="123960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D893384-616C-DB4D-B9AB-E208749D14ED}" type="slidenum">
              <a:rPr lang="fr-FR" smtClean="0"/>
              <a:t>11</a:t>
            </a:fld>
            <a:endParaRPr lang="fr-FR"/>
          </a:p>
        </p:txBody>
      </p:sp>
    </p:spTree>
    <p:extLst>
      <p:ext uri="{BB962C8B-B14F-4D97-AF65-F5344CB8AC3E}">
        <p14:creationId xmlns:p14="http://schemas.microsoft.com/office/powerpoint/2010/main" val="117427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45657" y="841772"/>
            <a:ext cx="8868870" cy="1790700"/>
          </a:xfrm>
        </p:spPr>
        <p:txBody>
          <a:bodyPr anchor="b"/>
          <a:lstStyle>
            <a:lvl1pPr algn="l">
              <a:defRPr sz="4500"/>
            </a:lvl1pPr>
          </a:lstStyle>
          <a:p>
            <a:r>
              <a:rPr lang="fr-FR" dirty="0"/>
              <a:t>Modifiez le style du titre</a:t>
            </a:r>
            <a:endParaRPr lang="en-US" dirty="0"/>
          </a:p>
        </p:txBody>
      </p:sp>
      <p:sp>
        <p:nvSpPr>
          <p:cNvPr id="3" name="Subtitle 2"/>
          <p:cNvSpPr>
            <a:spLocks noGrp="1"/>
          </p:cNvSpPr>
          <p:nvPr>
            <p:ph type="subTitle" idx="1"/>
          </p:nvPr>
        </p:nvSpPr>
        <p:spPr>
          <a:xfrm>
            <a:off x="145659" y="2701528"/>
            <a:ext cx="8868868" cy="1314995"/>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Tree>
    <p:extLst>
      <p:ext uri="{BB962C8B-B14F-4D97-AF65-F5344CB8AC3E}">
        <p14:creationId xmlns:p14="http://schemas.microsoft.com/office/powerpoint/2010/main" val="40514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9E34D-67AA-B1F7-B8E7-981D997CB5F6}"/>
              </a:ext>
            </a:extLst>
          </p:cNvPr>
          <p:cNvSpPr>
            <a:spLocks noGrp="1"/>
          </p:cNvSpPr>
          <p:nvPr>
            <p:ph type="title"/>
          </p:nvPr>
        </p:nvSpPr>
        <p:spPr>
          <a:xfrm>
            <a:off x="153746" y="598811"/>
            <a:ext cx="8836501" cy="1033347"/>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Text Placeholder 2">
            <a:extLst>
              <a:ext uri="{FF2B5EF4-FFF2-40B4-BE49-F238E27FC236}">
                <a16:creationId xmlns:a16="http://schemas.microsoft.com/office/drawing/2014/main" id="{6212EBC0-1226-143B-0DC2-D435BC1D637C}"/>
              </a:ext>
            </a:extLst>
          </p:cNvPr>
          <p:cNvSpPr>
            <a:spLocks noGrp="1"/>
          </p:cNvSpPr>
          <p:nvPr>
            <p:ph idx="1"/>
          </p:nvPr>
        </p:nvSpPr>
        <p:spPr>
          <a:xfrm>
            <a:off x="153749" y="1733361"/>
            <a:ext cx="8836500" cy="2630213"/>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57824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3745" y="1733362"/>
            <a:ext cx="4199769" cy="268749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790479" y="1733362"/>
            <a:ext cx="4199769" cy="268749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Placeholder 1">
            <a:extLst>
              <a:ext uri="{FF2B5EF4-FFF2-40B4-BE49-F238E27FC236}">
                <a16:creationId xmlns:a16="http://schemas.microsoft.com/office/drawing/2014/main" id="{0D6D524A-FA32-C126-09A8-9FCC539D2039}"/>
              </a:ext>
            </a:extLst>
          </p:cNvPr>
          <p:cNvSpPr>
            <a:spLocks noGrp="1"/>
          </p:cNvSpPr>
          <p:nvPr>
            <p:ph type="title"/>
          </p:nvPr>
        </p:nvSpPr>
        <p:spPr>
          <a:xfrm>
            <a:off x="153746" y="598811"/>
            <a:ext cx="8836503" cy="1033347"/>
          </a:xfrm>
          <a:prstGeom prst="rect">
            <a:avLst/>
          </a:prstGeom>
        </p:spPr>
        <p:txBody>
          <a:bodyPr vert="horz" lIns="0" tIns="0" rIns="0" bIns="0" rtlCol="0" anchor="b" anchorCtr="0">
            <a:normAutofit/>
          </a:bodyPr>
          <a:lstStyle/>
          <a:p>
            <a:r>
              <a:rPr lang="fr-FR" dirty="0"/>
              <a:t>Modifiez le style du titre</a:t>
            </a:r>
            <a:endParaRPr lang="en-US" dirty="0"/>
          </a:p>
        </p:txBody>
      </p:sp>
    </p:spTree>
    <p:extLst>
      <p:ext uri="{BB962C8B-B14F-4D97-AF65-F5344CB8AC3E}">
        <p14:creationId xmlns:p14="http://schemas.microsoft.com/office/powerpoint/2010/main" val="209388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3745" y="1632157"/>
            <a:ext cx="4199769" cy="55561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5" name="Text Placeholder 4"/>
          <p:cNvSpPr>
            <a:spLocks noGrp="1"/>
          </p:cNvSpPr>
          <p:nvPr>
            <p:ph type="body" sz="quarter" idx="3"/>
          </p:nvPr>
        </p:nvSpPr>
        <p:spPr>
          <a:xfrm>
            <a:off x="4790480" y="1632157"/>
            <a:ext cx="4199768" cy="5556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2">
            <a:extLst>
              <a:ext uri="{FF2B5EF4-FFF2-40B4-BE49-F238E27FC236}">
                <a16:creationId xmlns:a16="http://schemas.microsoft.com/office/drawing/2014/main" id="{18945815-1235-D4E0-4AC9-85A62A31189C}"/>
              </a:ext>
            </a:extLst>
          </p:cNvPr>
          <p:cNvSpPr>
            <a:spLocks noGrp="1"/>
          </p:cNvSpPr>
          <p:nvPr>
            <p:ph sz="half" idx="10"/>
          </p:nvPr>
        </p:nvSpPr>
        <p:spPr>
          <a:xfrm>
            <a:off x="153745" y="2187773"/>
            <a:ext cx="4199769" cy="22330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Content Placeholder 3">
            <a:extLst>
              <a:ext uri="{FF2B5EF4-FFF2-40B4-BE49-F238E27FC236}">
                <a16:creationId xmlns:a16="http://schemas.microsoft.com/office/drawing/2014/main" id="{C2BD5A62-3EDC-C204-706F-D828B4D630C4}"/>
              </a:ext>
            </a:extLst>
          </p:cNvPr>
          <p:cNvSpPr>
            <a:spLocks noGrp="1"/>
          </p:cNvSpPr>
          <p:nvPr>
            <p:ph sz="half" idx="2"/>
          </p:nvPr>
        </p:nvSpPr>
        <p:spPr>
          <a:xfrm>
            <a:off x="4790479" y="2187773"/>
            <a:ext cx="4199769" cy="22330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Placeholder 1">
            <a:extLst>
              <a:ext uri="{FF2B5EF4-FFF2-40B4-BE49-F238E27FC236}">
                <a16:creationId xmlns:a16="http://schemas.microsoft.com/office/drawing/2014/main" id="{675C18A4-5A7B-B689-50E5-634D1A018EE5}"/>
              </a:ext>
            </a:extLst>
          </p:cNvPr>
          <p:cNvSpPr>
            <a:spLocks noGrp="1"/>
          </p:cNvSpPr>
          <p:nvPr>
            <p:ph type="title"/>
          </p:nvPr>
        </p:nvSpPr>
        <p:spPr>
          <a:xfrm>
            <a:off x="153746" y="598811"/>
            <a:ext cx="8836503" cy="1033347"/>
          </a:xfrm>
          <a:prstGeom prst="rect">
            <a:avLst/>
          </a:prstGeom>
        </p:spPr>
        <p:txBody>
          <a:bodyPr vert="horz" lIns="0" tIns="0" rIns="0" bIns="0" rtlCol="0" anchor="b" anchorCtr="0">
            <a:normAutofit/>
          </a:bodyPr>
          <a:lstStyle/>
          <a:p>
            <a:r>
              <a:rPr lang="fr-FR" dirty="0"/>
              <a:t>Modifiez le style du titre</a:t>
            </a:r>
            <a:endParaRPr lang="en-US" dirty="0"/>
          </a:p>
        </p:txBody>
      </p:sp>
    </p:spTree>
    <p:extLst>
      <p:ext uri="{BB962C8B-B14F-4D97-AF65-F5344CB8AC3E}">
        <p14:creationId xmlns:p14="http://schemas.microsoft.com/office/powerpoint/2010/main" val="177936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41393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43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745" y="558350"/>
            <a:ext cx="3289599" cy="857756"/>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4115155" y="1537097"/>
            <a:ext cx="4875093" cy="285869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153745" y="1543050"/>
            <a:ext cx="3289598" cy="2858691"/>
          </a:xfrm>
        </p:spPr>
        <p:txBody>
          <a:bodyPr/>
          <a:lstStyle>
            <a:lvl1pPr marL="0" indent="0">
              <a:lnSpc>
                <a:spcPct val="90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Tree>
    <p:extLst>
      <p:ext uri="{BB962C8B-B14F-4D97-AF65-F5344CB8AC3E}">
        <p14:creationId xmlns:p14="http://schemas.microsoft.com/office/powerpoint/2010/main" val="212999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746" y="598811"/>
            <a:ext cx="8836503" cy="1033347"/>
          </a:xfrm>
          <a:prstGeom prst="rect">
            <a:avLst/>
          </a:prstGeom>
        </p:spPr>
        <p:txBody>
          <a:bodyPr vert="horz" lIns="0" tIns="0" rIns="0" bIns="0" rtlCol="0" anchor="b" anchorCtr="0">
            <a:normAutofit/>
          </a:bodyPr>
          <a:lstStyle/>
          <a:p>
            <a:r>
              <a:rPr lang="fr-FR" dirty="0"/>
              <a:t>Modifiez le style du titre</a:t>
            </a:r>
            <a:endParaRPr lang="en-US" dirty="0"/>
          </a:p>
        </p:txBody>
      </p:sp>
      <p:sp>
        <p:nvSpPr>
          <p:cNvPr id="3" name="Text Placeholder 2"/>
          <p:cNvSpPr>
            <a:spLocks noGrp="1"/>
          </p:cNvSpPr>
          <p:nvPr>
            <p:ph type="body" idx="1"/>
          </p:nvPr>
        </p:nvSpPr>
        <p:spPr>
          <a:xfrm>
            <a:off x="153749" y="1733361"/>
            <a:ext cx="8836502" cy="2630213"/>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314777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Lst>
  <p:txStyles>
    <p:title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p:titleStyle>
    <p:body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doi.org/10.1186/s13023-022-02204-0"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doi.org/10.1186/s13023-023-02640-6" TargetMode="External"/><Relationship Id="rId9" Type="http://schemas.openxmlformats.org/officeDocument/2006/relationships/hyperlink" Target="https://www.youtube.com/@imagetemps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13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C702B5E-0206-9722-2218-493CA3190119}"/>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Conclusion et Perspectives</a:t>
            </a:r>
          </a:p>
        </p:txBody>
      </p:sp>
      <p:sp>
        <p:nvSpPr>
          <p:cNvPr id="5" name="ZoneTexte 4">
            <a:extLst>
              <a:ext uri="{FF2B5EF4-FFF2-40B4-BE49-F238E27FC236}">
                <a16:creationId xmlns:a16="http://schemas.microsoft.com/office/drawing/2014/main" id="{05B7D34B-6862-16D8-CC95-E4B4CF5C7373}"/>
              </a:ext>
            </a:extLst>
          </p:cNvPr>
          <p:cNvSpPr txBox="1"/>
          <p:nvPr/>
        </p:nvSpPr>
        <p:spPr>
          <a:xfrm>
            <a:off x="298800" y="2291339"/>
            <a:ext cx="8543705" cy="1384995"/>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DÉFIS</a:t>
            </a:r>
          </a:p>
          <a:p>
            <a:pPr marL="753750" indent="-285750">
              <a:buFont typeface="Courier New" panose="02070309020205020404" pitchFamily="49" charset="0"/>
              <a:buChar char="o"/>
            </a:pPr>
            <a:r>
              <a:rPr lang="fr-FR" sz="1600" b="0" dirty="0"/>
              <a:t>Recrutement et diversité de patients</a:t>
            </a:r>
          </a:p>
          <a:p>
            <a:pPr marL="753750" indent="-285750">
              <a:buFont typeface="Courier New" panose="02070309020205020404" pitchFamily="49" charset="0"/>
              <a:buChar char="o"/>
            </a:pPr>
            <a:r>
              <a:rPr lang="fr-FR" sz="1600" b="0" dirty="0"/>
              <a:t>Maintien de l’implication : patients et professionnels de santé</a:t>
            </a:r>
          </a:p>
          <a:p>
            <a:pPr marL="753750" indent="-285750">
              <a:buFont typeface="Courier New" panose="02070309020205020404" pitchFamily="49" charset="0"/>
              <a:buChar char="o"/>
            </a:pPr>
            <a:r>
              <a:rPr lang="fr-FR" sz="1600" dirty="0"/>
              <a:t>Moyens suffisants : pour les personnels soignants (disponibilité) et les patients (coût 0€)</a:t>
            </a:r>
          </a:p>
          <a:p>
            <a:pPr marL="753750" indent="-285750">
              <a:buFont typeface="Courier New" panose="02070309020205020404" pitchFamily="49" charset="0"/>
              <a:buChar char="o"/>
            </a:pPr>
            <a:r>
              <a:rPr lang="fr-FR" sz="1600" b="0" dirty="0"/>
              <a:t>Co-</a:t>
            </a:r>
            <a:r>
              <a:rPr lang="fr-FR" sz="1600" b="0" dirty="0" err="1"/>
              <a:t>autorat</a:t>
            </a:r>
            <a:r>
              <a:rPr lang="fr-FR" sz="1600" b="0" dirty="0"/>
              <a:t> des chercheurs avec les patients</a:t>
            </a:r>
          </a:p>
        </p:txBody>
      </p:sp>
      <p:sp>
        <p:nvSpPr>
          <p:cNvPr id="4" name="ZoneTexte 3">
            <a:extLst>
              <a:ext uri="{FF2B5EF4-FFF2-40B4-BE49-F238E27FC236}">
                <a16:creationId xmlns:a16="http://schemas.microsoft.com/office/drawing/2014/main" id="{2030FBC2-EF85-0242-14E9-C4C6622E7C18}"/>
              </a:ext>
            </a:extLst>
          </p:cNvPr>
          <p:cNvSpPr txBox="1"/>
          <p:nvPr/>
        </p:nvSpPr>
        <p:spPr>
          <a:xfrm>
            <a:off x="298800" y="1129800"/>
            <a:ext cx="8543705" cy="1138773"/>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RÉUSSITES</a:t>
            </a:r>
          </a:p>
          <a:p>
            <a:pPr marL="753750" indent="-285750">
              <a:buFont typeface="Courier New" panose="02070309020205020404" pitchFamily="49" charset="0"/>
              <a:buChar char="o"/>
            </a:pPr>
            <a:r>
              <a:rPr lang="fr-FR" sz="1600" b="0" dirty="0"/>
              <a:t>Mise en place du partenariat patient dans les centres</a:t>
            </a:r>
          </a:p>
          <a:p>
            <a:pPr marL="753750" indent="-285750">
              <a:buFont typeface="Courier New" panose="02070309020205020404" pitchFamily="49" charset="0"/>
              <a:buChar char="o"/>
            </a:pPr>
            <a:r>
              <a:rPr lang="fr-FR" sz="1600" b="0" dirty="0"/>
              <a:t>Premiers objectifs du projet atteints : construction questionnaire, diffusion, retours des patients interrogés…</a:t>
            </a:r>
          </a:p>
        </p:txBody>
      </p:sp>
      <p:sp>
        <p:nvSpPr>
          <p:cNvPr id="6" name="ZoneTexte 5">
            <a:extLst>
              <a:ext uri="{FF2B5EF4-FFF2-40B4-BE49-F238E27FC236}">
                <a16:creationId xmlns:a16="http://schemas.microsoft.com/office/drawing/2014/main" id="{34636CA8-99A6-3D77-88D6-57EC6D5443AD}"/>
              </a:ext>
            </a:extLst>
          </p:cNvPr>
          <p:cNvSpPr txBox="1"/>
          <p:nvPr/>
        </p:nvSpPr>
        <p:spPr>
          <a:xfrm>
            <a:off x="298800" y="3708000"/>
            <a:ext cx="8543705" cy="892552"/>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PERSPECTIVES</a:t>
            </a:r>
          </a:p>
          <a:p>
            <a:pPr marL="753750" indent="-285750">
              <a:buFont typeface="Courier New" panose="02070309020205020404" pitchFamily="49" charset="0"/>
              <a:buChar char="o"/>
            </a:pPr>
            <a:r>
              <a:rPr lang="fr-FR" sz="1600" b="0" dirty="0"/>
              <a:t>Extension du dispositif : projet </a:t>
            </a:r>
            <a:r>
              <a:rPr lang="fr-FR" sz="1600" b="0" dirty="0" err="1"/>
              <a:t>ExPaSocial</a:t>
            </a:r>
            <a:r>
              <a:rPr lang="fr-FR" sz="1600" b="0" dirty="0"/>
              <a:t> (dynamique régionale)</a:t>
            </a:r>
          </a:p>
          <a:p>
            <a:pPr marL="753750" indent="-285750">
              <a:buFont typeface="Courier New" panose="02070309020205020404" pitchFamily="49" charset="0"/>
              <a:buChar char="o"/>
            </a:pPr>
            <a:r>
              <a:rPr lang="fr-FR" sz="1600" dirty="0"/>
              <a:t>Méthodologie du projet transférable à d’autres pathologies</a:t>
            </a:r>
            <a:endParaRPr lang="fr-FR" sz="1600" b="0" dirty="0"/>
          </a:p>
        </p:txBody>
      </p:sp>
    </p:spTree>
    <p:extLst>
      <p:ext uri="{BB962C8B-B14F-4D97-AF65-F5344CB8AC3E}">
        <p14:creationId xmlns:p14="http://schemas.microsoft.com/office/powerpoint/2010/main" val="26933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A8883C-BF20-21E1-9D99-7A892DD0607F}"/>
              </a:ext>
            </a:extLst>
          </p:cNvPr>
          <p:cNvSpPr>
            <a:spLocks noGrp="1"/>
          </p:cNvSpPr>
          <p:nvPr>
            <p:ph sz="half" idx="1"/>
          </p:nvPr>
        </p:nvSpPr>
        <p:spPr>
          <a:xfrm>
            <a:off x="153745" y="1409982"/>
            <a:ext cx="4199769" cy="3070578"/>
          </a:xfrm>
        </p:spPr>
        <p:txBody>
          <a:bodyPr anchor="ctr">
            <a:normAutofit/>
          </a:bodyPr>
          <a:lstStyle/>
          <a:p>
            <a:r>
              <a:rPr lang="fr-FR" sz="2000" dirty="0"/>
              <a:t>ARTICLES</a:t>
            </a:r>
          </a:p>
          <a:p>
            <a:pPr marL="752400" indent="-284400">
              <a:buFont typeface="Courier New" panose="02070309020205020404" pitchFamily="49" charset="0"/>
              <a:buChar char="o"/>
            </a:pPr>
            <a:r>
              <a:rPr lang="fr-FR" sz="1800" b="0" dirty="0" err="1"/>
              <a:t>Pougheon</a:t>
            </a:r>
            <a:r>
              <a:rPr lang="fr-FR" sz="1800" b="0" dirty="0"/>
              <a:t> D. </a:t>
            </a:r>
            <a:r>
              <a:rPr lang="fr-FR" sz="1800" b="0" i="1" dirty="0"/>
              <a:t>et al.</a:t>
            </a:r>
            <a:r>
              <a:rPr lang="fr-FR" sz="1800" b="0" dirty="0"/>
              <a:t>, </a:t>
            </a:r>
            <a:r>
              <a:rPr lang="fr-FR" sz="1800" b="0" i="1" dirty="0" err="1">
                <a:effectLst/>
              </a:rPr>
              <a:t>Orphanet</a:t>
            </a:r>
            <a:r>
              <a:rPr lang="fr-FR" sz="1800" b="0" i="1" dirty="0">
                <a:effectLst/>
              </a:rPr>
              <a:t> J Rare Dis</a:t>
            </a:r>
            <a:r>
              <a:rPr lang="fr-FR" sz="1800" b="0" i="0" dirty="0">
                <a:effectLst/>
              </a:rPr>
              <a:t> 17, 73 (2022)</a:t>
            </a:r>
          </a:p>
          <a:p>
            <a:pPr marL="752400" lvl="1" indent="0">
              <a:spcBef>
                <a:spcPts val="0"/>
              </a:spcBef>
              <a:buNone/>
            </a:pPr>
            <a:r>
              <a:rPr lang="fr-FR" sz="1400" b="0" i="0" dirty="0">
                <a:solidFill>
                  <a:srgbClr val="333333"/>
                </a:solidFill>
                <a:effectLst/>
                <a:hlinkClick r:id="rId3"/>
              </a:rPr>
              <a:t>https://doi.org/10.1186/s13023-022-02204-0</a:t>
            </a:r>
            <a:endParaRPr lang="fr-FR" sz="1400" b="0" i="0" dirty="0">
              <a:solidFill>
                <a:srgbClr val="333333"/>
              </a:solidFill>
              <a:effectLst/>
            </a:endParaRPr>
          </a:p>
          <a:p>
            <a:pPr marL="465750" indent="-285750">
              <a:spcBef>
                <a:spcPts val="0"/>
              </a:spcBef>
              <a:buFont typeface="Courier New" panose="02070309020205020404" pitchFamily="49" charset="0"/>
              <a:buChar char="o"/>
            </a:pPr>
            <a:endParaRPr lang="fr-FR" sz="1700" b="0" dirty="0"/>
          </a:p>
          <a:p>
            <a:pPr marL="752400" indent="-284400">
              <a:buFont typeface="Courier New" panose="02070309020205020404" pitchFamily="49" charset="0"/>
              <a:buChar char="o"/>
            </a:pPr>
            <a:r>
              <a:rPr lang="fr-FR" sz="1800" b="0" dirty="0" err="1"/>
              <a:t>Pougheon</a:t>
            </a:r>
            <a:r>
              <a:rPr lang="fr-FR" sz="1800" b="0" dirty="0"/>
              <a:t> D. et al., </a:t>
            </a:r>
            <a:r>
              <a:rPr lang="fr-FR" sz="1800" b="0" dirty="0" err="1"/>
              <a:t>Orphanet</a:t>
            </a:r>
            <a:r>
              <a:rPr lang="fr-FR" sz="1800" b="0" dirty="0"/>
              <a:t> J Rare Dis 18, 31 (2023)</a:t>
            </a:r>
          </a:p>
          <a:p>
            <a:pPr marL="752400" indent="0">
              <a:spcBef>
                <a:spcPts val="0"/>
              </a:spcBef>
              <a:buNone/>
            </a:pPr>
            <a:r>
              <a:rPr lang="fr-FR" sz="1600" b="0" dirty="0">
                <a:solidFill>
                  <a:srgbClr val="333333"/>
                </a:solidFill>
                <a:hlinkClick r:id="rId4"/>
              </a:rPr>
              <a:t>https://doi.org/10.1186/s13023-023-02640-6</a:t>
            </a:r>
            <a:endParaRPr lang="fr-FR" sz="1600" b="0" dirty="0">
              <a:solidFill>
                <a:srgbClr val="333333"/>
              </a:solidFill>
            </a:endParaRPr>
          </a:p>
          <a:p>
            <a:pPr marL="465750" indent="-285750">
              <a:spcBef>
                <a:spcPts val="0"/>
              </a:spcBef>
              <a:buFont typeface="Courier New" panose="02070309020205020404" pitchFamily="49" charset="0"/>
              <a:buChar char="o"/>
            </a:pPr>
            <a:endParaRPr lang="fr-FR" sz="1700" b="0" dirty="0">
              <a:solidFill>
                <a:srgbClr val="333333"/>
              </a:solidFill>
            </a:endParaRPr>
          </a:p>
          <a:p>
            <a:pPr marL="752400" indent="-284400">
              <a:buFont typeface="Courier New" panose="02070309020205020404" pitchFamily="49" charset="0"/>
              <a:buChar char="o"/>
            </a:pPr>
            <a:r>
              <a:rPr lang="fr-FR" sz="1800" b="0" dirty="0" err="1"/>
              <a:t>Pougheon</a:t>
            </a:r>
            <a:r>
              <a:rPr lang="fr-FR" sz="1800" b="0" dirty="0"/>
              <a:t> D. et al., </a:t>
            </a:r>
            <a:r>
              <a:rPr lang="fr-FR" sz="1800" b="0" dirty="0" err="1"/>
              <a:t>Orphanet</a:t>
            </a:r>
            <a:r>
              <a:rPr lang="fr-FR" sz="1800" b="0" dirty="0"/>
              <a:t> J Rare Dis, soumis</a:t>
            </a:r>
          </a:p>
        </p:txBody>
      </p:sp>
      <p:sp>
        <p:nvSpPr>
          <p:cNvPr id="2" name="Titre 1">
            <a:extLst>
              <a:ext uri="{FF2B5EF4-FFF2-40B4-BE49-F238E27FC236}">
                <a16:creationId xmlns:a16="http://schemas.microsoft.com/office/drawing/2014/main" id="{AC2B3D31-1908-3B9E-F8AE-8374B2A5A10F}"/>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Bibliographie</a:t>
            </a:r>
          </a:p>
        </p:txBody>
      </p:sp>
      <p:grpSp>
        <p:nvGrpSpPr>
          <p:cNvPr id="10" name="Groupe 9">
            <a:extLst>
              <a:ext uri="{FF2B5EF4-FFF2-40B4-BE49-F238E27FC236}">
                <a16:creationId xmlns:a16="http://schemas.microsoft.com/office/drawing/2014/main" id="{C846C75B-7D33-C7D4-5DEF-73CFE4FA5FFE}"/>
              </a:ext>
            </a:extLst>
          </p:cNvPr>
          <p:cNvGrpSpPr/>
          <p:nvPr/>
        </p:nvGrpSpPr>
        <p:grpSpPr>
          <a:xfrm>
            <a:off x="4471979" y="1349053"/>
            <a:ext cx="4518272" cy="3131507"/>
            <a:chOff x="4471979" y="1349053"/>
            <a:chExt cx="4518272" cy="3131507"/>
          </a:xfrm>
        </p:grpSpPr>
        <p:pic>
          <p:nvPicPr>
            <p:cNvPr id="9" name="Graphique 8" descr="Clap avec un remplissage uni">
              <a:extLst>
                <a:ext uri="{FF2B5EF4-FFF2-40B4-BE49-F238E27FC236}">
                  <a16:creationId xmlns:a16="http://schemas.microsoft.com/office/drawing/2014/main" id="{F0EC728F-921B-5E6E-AF06-1FEDAB1CC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9010" y="2073630"/>
              <a:ext cx="540000" cy="540000"/>
            </a:xfrm>
            <a:prstGeom prst="rect">
              <a:avLst/>
            </a:prstGeom>
          </p:spPr>
        </p:pic>
        <p:pic>
          <p:nvPicPr>
            <p:cNvPr id="11" name="Graphique 10" descr="Internet avec un remplissage uni">
              <a:extLst>
                <a:ext uri="{FF2B5EF4-FFF2-40B4-BE49-F238E27FC236}">
                  <a16:creationId xmlns:a16="http://schemas.microsoft.com/office/drawing/2014/main" id="{4665DFD8-906B-2AAB-1547-7DA00FDE72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71979" y="1349053"/>
              <a:ext cx="614063" cy="614063"/>
            </a:xfrm>
            <a:prstGeom prst="rect">
              <a:avLst/>
            </a:prstGeom>
          </p:spPr>
        </p:pic>
        <p:sp>
          <p:nvSpPr>
            <p:cNvPr id="6" name="Espace réservé du contenu 2">
              <a:extLst>
                <a:ext uri="{FF2B5EF4-FFF2-40B4-BE49-F238E27FC236}">
                  <a16:creationId xmlns:a16="http://schemas.microsoft.com/office/drawing/2014/main" id="{13C59F74-BF46-DF6C-9504-9A3B9D9FD192}"/>
                </a:ext>
              </a:extLst>
            </p:cNvPr>
            <p:cNvSpPr txBox="1">
              <a:spLocks/>
            </p:cNvSpPr>
            <p:nvPr/>
          </p:nvSpPr>
          <p:spPr>
            <a:xfrm>
              <a:off x="5086042" y="1409982"/>
              <a:ext cx="3904209" cy="3070578"/>
            </a:xfrm>
            <a:prstGeom prst="rect">
              <a:avLst/>
            </a:prstGeom>
          </p:spPr>
          <p:txBody>
            <a:bodyPr vert="horz" lIns="0" tIns="0" rIns="0" bIns="0" rtlCol="0" anchor="ctr">
              <a:normAutofit fontScale="92500" lnSpcReduction="10000"/>
            </a:bodyPr>
            <a:lst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200" dirty="0"/>
                <a:t>SITE DU PROJET </a:t>
              </a:r>
              <a:r>
                <a:rPr lang="fr-FR" sz="2200" dirty="0" err="1"/>
                <a:t>ExPaParM</a:t>
              </a:r>
              <a:r>
                <a:rPr lang="fr-FR" sz="2200" dirty="0"/>
                <a:t>-ACTION</a:t>
              </a:r>
            </a:p>
            <a:p>
              <a:pPr indent="0">
                <a:spcBef>
                  <a:spcPts val="0"/>
                </a:spcBef>
                <a:buFont typeface="Arial" panose="020B0604020202020204" pitchFamily="34" charset="0"/>
                <a:buNone/>
              </a:pPr>
              <a:r>
                <a:rPr lang="fr-FR" sz="1500" b="0" dirty="0">
                  <a:solidFill>
                    <a:srgbClr val="333333"/>
                  </a:solidFill>
                  <a:hlinkClick r:id="rId3"/>
                </a:rPr>
                <a:t>https://expaparm.muco-cftr.fr/</a:t>
              </a:r>
              <a:endParaRPr lang="fr-FR" sz="1500" b="0" dirty="0">
                <a:solidFill>
                  <a:srgbClr val="333333"/>
                </a:solidFill>
              </a:endParaRPr>
            </a:p>
            <a:p>
              <a:pPr indent="0">
                <a:spcBef>
                  <a:spcPts val="0"/>
                </a:spcBef>
                <a:buFont typeface="Arial" panose="020B0604020202020204" pitchFamily="34" charset="0"/>
                <a:buNone/>
              </a:pPr>
              <a:endParaRPr lang="fr-FR" sz="1700" b="0" dirty="0"/>
            </a:p>
            <a:p>
              <a:r>
                <a:rPr lang="fr-FR" sz="2200" dirty="0"/>
                <a:t>VIDÉOS DU PROJET</a:t>
              </a:r>
              <a:endParaRPr lang="fr-FR" sz="2200" dirty="0">
                <a:solidFill>
                  <a:srgbClr val="333333"/>
                </a:solidFill>
              </a:endParaRPr>
            </a:p>
            <a:p>
              <a:pPr indent="0">
                <a:spcBef>
                  <a:spcPts val="0"/>
                </a:spcBef>
                <a:buFont typeface="Arial" panose="020B0604020202020204" pitchFamily="34" charset="0"/>
                <a:buNone/>
              </a:pPr>
              <a:r>
                <a:rPr lang="fr-FR" sz="1500" b="0" dirty="0">
                  <a:solidFill>
                    <a:srgbClr val="333333"/>
                  </a:solidFill>
                  <a:hlinkClick r:id="rId9"/>
                </a:rPr>
                <a:t>https://www.youtube.com/@imagetemps1</a:t>
              </a:r>
              <a:endParaRPr lang="fr-FR" sz="1500" b="0" dirty="0">
                <a:solidFill>
                  <a:srgbClr val="333333"/>
                </a:solidFill>
              </a:endParaRPr>
            </a:p>
            <a:p>
              <a:pPr marL="0" indent="0">
                <a:spcBef>
                  <a:spcPts val="0"/>
                </a:spcBef>
                <a:buFont typeface="Arial" panose="020B0604020202020204" pitchFamily="34" charset="0"/>
                <a:buNone/>
              </a:pPr>
              <a:endParaRPr lang="fr-FR" sz="1600" b="0" dirty="0">
                <a:solidFill>
                  <a:srgbClr val="333333"/>
                </a:solidFill>
              </a:endParaRPr>
            </a:p>
            <a:p>
              <a:pPr marL="752400" indent="-284400">
                <a:lnSpc>
                  <a:spcPct val="90000"/>
                </a:lnSpc>
                <a:buFont typeface="Courier New" panose="02070309020205020404" pitchFamily="49" charset="0"/>
                <a:buChar char="o"/>
              </a:pPr>
              <a:r>
                <a:rPr lang="fr-FR" sz="1900" b="0" dirty="0">
                  <a:solidFill>
                    <a:srgbClr val="333333"/>
                  </a:solidFill>
                </a:rPr>
                <a:t>Teaser du projet</a:t>
              </a:r>
            </a:p>
            <a:p>
              <a:pPr marL="752400" indent="-284400">
                <a:lnSpc>
                  <a:spcPct val="90000"/>
                </a:lnSpc>
                <a:buFont typeface="Courier New" panose="02070309020205020404" pitchFamily="49" charset="0"/>
                <a:buChar char="o"/>
              </a:pPr>
              <a:r>
                <a:rPr lang="fr-FR" sz="1900" b="0" dirty="0">
                  <a:solidFill>
                    <a:srgbClr val="333333"/>
                  </a:solidFill>
                </a:rPr>
                <a:t>👨‍👩‍👧‍👦 « Vivre avec la muco dans la famille d’Enora »</a:t>
              </a:r>
            </a:p>
            <a:p>
              <a:pPr marL="752400" indent="-284400">
                <a:lnSpc>
                  <a:spcPct val="90000"/>
                </a:lnSpc>
                <a:buFont typeface="Courier New" panose="02070309020205020404" pitchFamily="49" charset="0"/>
                <a:buChar char="o"/>
              </a:pPr>
              <a:r>
                <a:rPr lang="fr-FR" sz="1900" b="0" dirty="0">
                  <a:solidFill>
                    <a:srgbClr val="333333"/>
                  </a:solidFill>
                </a:rPr>
                <a:t>🏃‍♂️ « Je est un autre… Stéphane atteint de mucoviscidose et greffé des deux poumons »</a:t>
              </a:r>
            </a:p>
          </p:txBody>
        </p:sp>
      </p:grpSp>
    </p:spTree>
    <p:extLst>
      <p:ext uri="{BB962C8B-B14F-4D97-AF65-F5344CB8AC3E}">
        <p14:creationId xmlns:p14="http://schemas.microsoft.com/office/powerpoint/2010/main" val="45285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3DC112-BD03-44B1-0B2F-0E02CFEB76F5}"/>
              </a:ext>
            </a:extLst>
          </p:cNvPr>
          <p:cNvSpPr>
            <a:spLocks noGrp="1"/>
          </p:cNvSpPr>
          <p:nvPr>
            <p:ph type="ctrTitle"/>
          </p:nvPr>
        </p:nvSpPr>
        <p:spPr>
          <a:xfrm>
            <a:off x="137565" y="2020270"/>
            <a:ext cx="8868870" cy="1790700"/>
          </a:xfrm>
        </p:spPr>
        <p:txBody>
          <a:bodyPr anchor="ctr">
            <a:normAutofit/>
          </a:bodyPr>
          <a:lstStyle/>
          <a:p>
            <a:pPr algn="ctr"/>
            <a:r>
              <a:rPr lang="fr-FR" sz="3400" dirty="0"/>
              <a:t>Merci pour votre attention !</a:t>
            </a:r>
          </a:p>
        </p:txBody>
      </p:sp>
      <p:grpSp>
        <p:nvGrpSpPr>
          <p:cNvPr id="6" name="Groupe 5">
            <a:extLst>
              <a:ext uri="{FF2B5EF4-FFF2-40B4-BE49-F238E27FC236}">
                <a16:creationId xmlns:a16="http://schemas.microsoft.com/office/drawing/2014/main" id="{6F76C48E-4525-27E8-EF2B-6502A60A9728}"/>
              </a:ext>
            </a:extLst>
          </p:cNvPr>
          <p:cNvGrpSpPr/>
          <p:nvPr/>
        </p:nvGrpSpPr>
        <p:grpSpPr>
          <a:xfrm>
            <a:off x="2146660" y="1293650"/>
            <a:ext cx="4850680" cy="720000"/>
            <a:chOff x="1852879" y="3631910"/>
            <a:chExt cx="4850680" cy="720000"/>
          </a:xfrm>
        </p:grpSpPr>
        <p:pic>
          <p:nvPicPr>
            <p:cNvPr id="7" name="Image 6" descr="Une image contenant Police, texte, Graphique, logo&#10;&#10;Description générée automatiquement">
              <a:extLst>
                <a:ext uri="{FF2B5EF4-FFF2-40B4-BE49-F238E27FC236}">
                  <a16:creationId xmlns:a16="http://schemas.microsoft.com/office/drawing/2014/main" id="{75CEB640-CFC4-BF8E-D1EA-578ECB330C9E}"/>
                </a:ext>
              </a:extLst>
            </p:cNvPr>
            <p:cNvPicPr>
              <a:picLocks noChangeAspect="1"/>
            </p:cNvPicPr>
            <p:nvPr/>
          </p:nvPicPr>
          <p:blipFill>
            <a:blip r:embed="rId2"/>
            <a:stretch>
              <a:fillRect/>
            </a:stretch>
          </p:blipFill>
          <p:spPr>
            <a:xfrm>
              <a:off x="5623559" y="3865910"/>
              <a:ext cx="1080000" cy="360000"/>
            </a:xfrm>
            <a:prstGeom prst="rect">
              <a:avLst/>
            </a:prstGeom>
          </p:spPr>
        </p:pic>
        <p:pic>
          <p:nvPicPr>
            <p:cNvPr id="8" name="Image 7" descr="Une image contenant texte, Police, logo, Graphique&#10;&#10;Description générée automatiquement">
              <a:extLst>
                <a:ext uri="{FF2B5EF4-FFF2-40B4-BE49-F238E27FC236}">
                  <a16:creationId xmlns:a16="http://schemas.microsoft.com/office/drawing/2014/main" id="{834E2B79-1FAB-C81C-E8C0-6325AF0F2A79}"/>
                </a:ext>
              </a:extLst>
            </p:cNvPr>
            <p:cNvPicPr>
              <a:picLocks noChangeAspect="1"/>
            </p:cNvPicPr>
            <p:nvPr/>
          </p:nvPicPr>
          <p:blipFill>
            <a:blip r:embed="rId3"/>
            <a:stretch>
              <a:fillRect/>
            </a:stretch>
          </p:blipFill>
          <p:spPr>
            <a:xfrm>
              <a:off x="3575680" y="3703910"/>
              <a:ext cx="1001135" cy="648000"/>
            </a:xfrm>
            <a:prstGeom prst="rect">
              <a:avLst/>
            </a:prstGeom>
          </p:spPr>
        </p:pic>
        <p:pic>
          <p:nvPicPr>
            <p:cNvPr id="9" name="Image 8" descr="Une image contenant Police, texte, capture d’écran, Graphique&#10;&#10;Description générée automatiquement">
              <a:extLst>
                <a:ext uri="{FF2B5EF4-FFF2-40B4-BE49-F238E27FC236}">
                  <a16:creationId xmlns:a16="http://schemas.microsoft.com/office/drawing/2014/main" id="{1D6F70E6-40C8-FF62-6FC5-7493C26710EB}"/>
                </a:ext>
              </a:extLst>
            </p:cNvPr>
            <p:cNvPicPr>
              <a:picLocks noChangeAspect="1"/>
            </p:cNvPicPr>
            <p:nvPr/>
          </p:nvPicPr>
          <p:blipFill>
            <a:blip r:embed="rId4"/>
            <a:stretch>
              <a:fillRect/>
            </a:stretch>
          </p:blipFill>
          <p:spPr>
            <a:xfrm>
              <a:off x="1852879" y="3901910"/>
              <a:ext cx="1496472" cy="288000"/>
            </a:xfrm>
            <a:prstGeom prst="rect">
              <a:avLst/>
            </a:prstGeom>
          </p:spPr>
        </p:pic>
        <p:pic>
          <p:nvPicPr>
            <p:cNvPr id="10" name="Image 9" descr="Une image contenant texte, graphisme, Graphique, Police&#10;&#10;Description générée automatiquement">
              <a:extLst>
                <a:ext uri="{FF2B5EF4-FFF2-40B4-BE49-F238E27FC236}">
                  <a16:creationId xmlns:a16="http://schemas.microsoft.com/office/drawing/2014/main" id="{69DDF481-0A23-4A42-5F9E-7AFDAB336B12}"/>
                </a:ext>
              </a:extLst>
            </p:cNvPr>
            <p:cNvPicPr>
              <a:picLocks noChangeAspect="1"/>
            </p:cNvPicPr>
            <p:nvPr/>
          </p:nvPicPr>
          <p:blipFill>
            <a:blip r:embed="rId5"/>
            <a:stretch>
              <a:fillRect/>
            </a:stretch>
          </p:blipFill>
          <p:spPr>
            <a:xfrm>
              <a:off x="4803144" y="3631910"/>
              <a:ext cx="594086" cy="720000"/>
            </a:xfrm>
            <a:prstGeom prst="rect">
              <a:avLst/>
            </a:prstGeom>
          </p:spPr>
        </p:pic>
      </p:grpSp>
      <p:grpSp>
        <p:nvGrpSpPr>
          <p:cNvPr id="18" name="Groupe 17">
            <a:extLst>
              <a:ext uri="{FF2B5EF4-FFF2-40B4-BE49-F238E27FC236}">
                <a16:creationId xmlns:a16="http://schemas.microsoft.com/office/drawing/2014/main" id="{426422EF-B254-2BAA-B651-4E945BA26726}"/>
              </a:ext>
            </a:extLst>
          </p:cNvPr>
          <p:cNvGrpSpPr/>
          <p:nvPr/>
        </p:nvGrpSpPr>
        <p:grpSpPr>
          <a:xfrm>
            <a:off x="193766" y="3738664"/>
            <a:ext cx="8756469" cy="646331"/>
            <a:chOff x="233779" y="3738664"/>
            <a:chExt cx="8756469" cy="646331"/>
          </a:xfrm>
        </p:grpSpPr>
        <p:sp>
          <p:nvSpPr>
            <p:cNvPr id="16" name="ZoneTexte 15">
              <a:extLst>
                <a:ext uri="{FF2B5EF4-FFF2-40B4-BE49-F238E27FC236}">
                  <a16:creationId xmlns:a16="http://schemas.microsoft.com/office/drawing/2014/main" id="{37A30B79-9BBE-7A4C-AD43-70565B83923E}"/>
                </a:ext>
              </a:extLst>
            </p:cNvPr>
            <p:cNvSpPr txBox="1"/>
            <p:nvPr/>
          </p:nvSpPr>
          <p:spPr>
            <a:xfrm>
              <a:off x="1645913" y="3738664"/>
              <a:ext cx="7344335" cy="646331"/>
            </a:xfrm>
            <a:prstGeom prst="rect">
              <a:avLst/>
            </a:prstGeom>
            <a:noFill/>
          </p:spPr>
          <p:txBody>
            <a:bodyPr wrap="square">
              <a:spAutoFit/>
            </a:bodyPr>
            <a:lstStyle/>
            <a:p>
              <a:pPr algn="just"/>
              <a:r>
                <a:rPr lang="fr-FR" b="0" i="0" dirty="0">
                  <a:solidFill>
                    <a:srgbClr val="111111"/>
                  </a:solidFill>
                  <a:effectLst/>
                </a:rPr>
                <a:t>Cette recherche est financée en totalité par l’Agence Nationale de la Recherche (ANR) au titre du projet ANR-23-SSRP-0016-01</a:t>
              </a:r>
              <a:endParaRPr lang="fr-FR" dirty="0"/>
            </a:p>
          </p:txBody>
        </p:sp>
        <p:pic>
          <p:nvPicPr>
            <p:cNvPr id="17" name="Picture 4" descr="Retour à l'accueil">
              <a:extLst>
                <a:ext uri="{FF2B5EF4-FFF2-40B4-BE49-F238E27FC236}">
                  <a16:creationId xmlns:a16="http://schemas.microsoft.com/office/drawing/2014/main" id="{C7C74030-1365-A90A-2B0A-FCA9B1736F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779" y="3922629"/>
              <a:ext cx="1319233" cy="33995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 1" descr="Une image contenant texte, orange, fruit, conception&#10;&#10;Description générée automatiquement">
            <a:extLst>
              <a:ext uri="{FF2B5EF4-FFF2-40B4-BE49-F238E27FC236}">
                <a16:creationId xmlns:a16="http://schemas.microsoft.com/office/drawing/2014/main" id="{B10F5DE6-5A6B-120B-721E-557519C93236}"/>
              </a:ext>
            </a:extLst>
          </p:cNvPr>
          <p:cNvPicPr>
            <a:picLocks noChangeAspect="1"/>
          </p:cNvPicPr>
          <p:nvPr/>
        </p:nvPicPr>
        <p:blipFill>
          <a:blip r:embed="rId7"/>
          <a:stretch>
            <a:fillRect/>
          </a:stretch>
        </p:blipFill>
        <p:spPr>
          <a:xfrm>
            <a:off x="117739" y="104700"/>
            <a:ext cx="1675237" cy="1132481"/>
          </a:xfrm>
          <a:prstGeom prst="rect">
            <a:avLst/>
          </a:prstGeom>
          <a:ln>
            <a:noFill/>
          </a:ln>
        </p:spPr>
      </p:pic>
    </p:spTree>
    <p:extLst>
      <p:ext uri="{BB962C8B-B14F-4D97-AF65-F5344CB8AC3E}">
        <p14:creationId xmlns:p14="http://schemas.microsoft.com/office/powerpoint/2010/main" val="102031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3DC112-BD03-44B1-0B2F-0E02CFEB76F5}"/>
              </a:ext>
            </a:extLst>
          </p:cNvPr>
          <p:cNvSpPr>
            <a:spLocks noGrp="1"/>
          </p:cNvSpPr>
          <p:nvPr>
            <p:ph type="ctrTitle"/>
          </p:nvPr>
        </p:nvSpPr>
        <p:spPr>
          <a:xfrm>
            <a:off x="298057" y="994172"/>
            <a:ext cx="8868870" cy="1790700"/>
          </a:xfrm>
        </p:spPr>
        <p:txBody>
          <a:bodyPr>
            <a:normAutofit fontScale="90000"/>
          </a:bodyPr>
          <a:lstStyle/>
          <a:p>
            <a:r>
              <a:rPr lang="fr-FR" sz="3800" dirty="0"/>
              <a:t>129 - </a:t>
            </a:r>
            <a:r>
              <a:rPr lang="fr-FR" sz="3800" dirty="0" err="1"/>
              <a:t>ExPaParM</a:t>
            </a:r>
            <a:r>
              <a:rPr lang="fr-FR" sz="3800" dirty="0"/>
              <a:t>-ACTION,</a:t>
            </a:r>
            <a:br>
              <a:rPr lang="fr-FR" sz="3800" dirty="0"/>
            </a:br>
            <a:r>
              <a:rPr lang="fr-FR" sz="3800" dirty="0"/>
              <a:t>une recherche-action participative sur</a:t>
            </a:r>
            <a:br>
              <a:rPr lang="fr-FR" sz="3800" dirty="0"/>
            </a:br>
            <a:r>
              <a:rPr lang="fr-FR" sz="3800" dirty="0" err="1"/>
              <a:t>l'EXpérience</a:t>
            </a:r>
            <a:r>
              <a:rPr lang="fr-FR" sz="3800" dirty="0"/>
              <a:t> </a:t>
            </a:r>
            <a:r>
              <a:rPr lang="fr-FR" sz="3800" dirty="0" err="1"/>
              <a:t>PAtient</a:t>
            </a:r>
            <a:r>
              <a:rPr lang="fr-FR" sz="3800" dirty="0"/>
              <a:t> des </a:t>
            </a:r>
            <a:r>
              <a:rPr lang="fr-FR" sz="3800" dirty="0" err="1"/>
              <a:t>PARcours</a:t>
            </a:r>
            <a:r>
              <a:rPr lang="fr-FR" sz="3800" dirty="0"/>
              <a:t> Mucoviscidose</a:t>
            </a:r>
          </a:p>
        </p:txBody>
      </p:sp>
      <p:sp>
        <p:nvSpPr>
          <p:cNvPr id="5" name="Sous-titre 4">
            <a:extLst>
              <a:ext uri="{FF2B5EF4-FFF2-40B4-BE49-F238E27FC236}">
                <a16:creationId xmlns:a16="http://schemas.microsoft.com/office/drawing/2014/main" id="{CD5463A4-190A-4413-B3C1-FA98478DD669}"/>
              </a:ext>
            </a:extLst>
          </p:cNvPr>
          <p:cNvSpPr>
            <a:spLocks noGrp="1"/>
          </p:cNvSpPr>
          <p:nvPr>
            <p:ph type="subTitle" idx="1"/>
          </p:nvPr>
        </p:nvSpPr>
        <p:spPr>
          <a:xfrm>
            <a:off x="298057" y="2701528"/>
            <a:ext cx="8868868" cy="1314995"/>
          </a:xfrm>
        </p:spPr>
        <p:txBody>
          <a:bodyPr anchor="ctr"/>
          <a:lstStyle/>
          <a:p>
            <a:pPr>
              <a:lnSpc>
                <a:spcPct val="50000"/>
              </a:lnSpc>
            </a:pPr>
            <a:endParaRPr lang="fr-FR" dirty="0"/>
          </a:p>
          <a:p>
            <a:pPr>
              <a:lnSpc>
                <a:spcPct val="50000"/>
              </a:lnSpc>
            </a:pPr>
            <a:r>
              <a:rPr lang="fr-FR" dirty="0"/>
              <a:t>Philippe ORY, Co-chercheur et Patient Partenaire</a:t>
            </a:r>
          </a:p>
          <a:p>
            <a:pPr>
              <a:lnSpc>
                <a:spcPct val="50000"/>
              </a:lnSpc>
            </a:pPr>
            <a:r>
              <a:rPr lang="fr-FR" dirty="0"/>
              <a:t>Magali CONESA, Tous Chercheurs, Tiers-veilleur</a:t>
            </a:r>
          </a:p>
          <a:p>
            <a:pPr>
              <a:lnSpc>
                <a:spcPct val="50000"/>
              </a:lnSpc>
            </a:pPr>
            <a:endParaRPr lang="fr-FR" dirty="0"/>
          </a:p>
        </p:txBody>
      </p:sp>
      <p:pic>
        <p:nvPicPr>
          <p:cNvPr id="7" name="Image 6" descr="Une image contenant texte, orange, fruit, conception&#10;&#10;Description générée automatiquement">
            <a:extLst>
              <a:ext uri="{FF2B5EF4-FFF2-40B4-BE49-F238E27FC236}">
                <a16:creationId xmlns:a16="http://schemas.microsoft.com/office/drawing/2014/main" id="{F92396F1-C1B8-675B-3414-56AEE30A7149}"/>
              </a:ext>
            </a:extLst>
          </p:cNvPr>
          <p:cNvPicPr>
            <a:picLocks noChangeAspect="1"/>
          </p:cNvPicPr>
          <p:nvPr/>
        </p:nvPicPr>
        <p:blipFill>
          <a:blip r:embed="rId2"/>
          <a:stretch>
            <a:fillRect/>
          </a:stretch>
        </p:blipFill>
        <p:spPr>
          <a:xfrm>
            <a:off x="117739" y="104700"/>
            <a:ext cx="1675237" cy="1132481"/>
          </a:xfrm>
          <a:prstGeom prst="rect">
            <a:avLst/>
          </a:prstGeom>
          <a:ln>
            <a:noFill/>
          </a:ln>
        </p:spPr>
      </p:pic>
      <p:grpSp>
        <p:nvGrpSpPr>
          <p:cNvPr id="18" name="Groupe 17">
            <a:extLst>
              <a:ext uri="{FF2B5EF4-FFF2-40B4-BE49-F238E27FC236}">
                <a16:creationId xmlns:a16="http://schemas.microsoft.com/office/drawing/2014/main" id="{A0F50891-762E-519D-FA5D-D189ACB99B4F}"/>
              </a:ext>
            </a:extLst>
          </p:cNvPr>
          <p:cNvGrpSpPr/>
          <p:nvPr/>
        </p:nvGrpSpPr>
        <p:grpSpPr>
          <a:xfrm>
            <a:off x="2146660" y="3738810"/>
            <a:ext cx="4850680" cy="720000"/>
            <a:chOff x="1852879" y="3631910"/>
            <a:chExt cx="4850680" cy="720000"/>
          </a:xfrm>
        </p:grpSpPr>
        <p:pic>
          <p:nvPicPr>
            <p:cNvPr id="9" name="Image 8" descr="Une image contenant Police, texte, Graphique, logo&#10;&#10;Description générée automatiquement">
              <a:extLst>
                <a:ext uri="{FF2B5EF4-FFF2-40B4-BE49-F238E27FC236}">
                  <a16:creationId xmlns:a16="http://schemas.microsoft.com/office/drawing/2014/main" id="{BFAA1A3F-B6AF-B986-2529-661D044DC817}"/>
                </a:ext>
              </a:extLst>
            </p:cNvPr>
            <p:cNvPicPr>
              <a:picLocks noChangeAspect="1"/>
            </p:cNvPicPr>
            <p:nvPr/>
          </p:nvPicPr>
          <p:blipFill>
            <a:blip r:embed="rId3"/>
            <a:stretch>
              <a:fillRect/>
            </a:stretch>
          </p:blipFill>
          <p:spPr>
            <a:xfrm>
              <a:off x="5623559" y="3865910"/>
              <a:ext cx="1080000" cy="360000"/>
            </a:xfrm>
            <a:prstGeom prst="rect">
              <a:avLst/>
            </a:prstGeom>
            <a:ln>
              <a:noFill/>
            </a:ln>
          </p:spPr>
        </p:pic>
        <p:pic>
          <p:nvPicPr>
            <p:cNvPr id="11" name="Image 10" descr="Une image contenant texte, Police, logo, Graphique&#10;&#10;Description générée automatiquement">
              <a:extLst>
                <a:ext uri="{FF2B5EF4-FFF2-40B4-BE49-F238E27FC236}">
                  <a16:creationId xmlns:a16="http://schemas.microsoft.com/office/drawing/2014/main" id="{79958C57-769D-BCF1-1D6F-D85DCB815140}"/>
                </a:ext>
              </a:extLst>
            </p:cNvPr>
            <p:cNvPicPr>
              <a:picLocks noChangeAspect="1"/>
            </p:cNvPicPr>
            <p:nvPr/>
          </p:nvPicPr>
          <p:blipFill>
            <a:blip r:embed="rId4"/>
            <a:stretch>
              <a:fillRect/>
            </a:stretch>
          </p:blipFill>
          <p:spPr>
            <a:xfrm>
              <a:off x="3575680" y="3703910"/>
              <a:ext cx="1001135" cy="648000"/>
            </a:xfrm>
            <a:prstGeom prst="rect">
              <a:avLst/>
            </a:prstGeom>
            <a:ln>
              <a:noFill/>
            </a:ln>
          </p:spPr>
        </p:pic>
        <p:pic>
          <p:nvPicPr>
            <p:cNvPr id="13" name="Image 12" descr="Une image contenant Police, texte, capture d’écran, Graphique&#10;&#10;Description générée automatiquement">
              <a:extLst>
                <a:ext uri="{FF2B5EF4-FFF2-40B4-BE49-F238E27FC236}">
                  <a16:creationId xmlns:a16="http://schemas.microsoft.com/office/drawing/2014/main" id="{F8C65585-3AF1-FCE4-8A8D-239AA3914122}"/>
                </a:ext>
              </a:extLst>
            </p:cNvPr>
            <p:cNvPicPr>
              <a:picLocks noChangeAspect="1"/>
            </p:cNvPicPr>
            <p:nvPr/>
          </p:nvPicPr>
          <p:blipFill>
            <a:blip r:embed="rId5"/>
            <a:stretch>
              <a:fillRect/>
            </a:stretch>
          </p:blipFill>
          <p:spPr>
            <a:xfrm>
              <a:off x="1852879" y="3901910"/>
              <a:ext cx="1496472" cy="288000"/>
            </a:xfrm>
            <a:prstGeom prst="rect">
              <a:avLst/>
            </a:prstGeom>
            <a:ln>
              <a:noFill/>
            </a:ln>
          </p:spPr>
        </p:pic>
        <p:pic>
          <p:nvPicPr>
            <p:cNvPr id="15" name="Image 14" descr="Une image contenant texte, graphisme, Graphique, Police&#10;&#10;Description générée automatiquement">
              <a:extLst>
                <a:ext uri="{FF2B5EF4-FFF2-40B4-BE49-F238E27FC236}">
                  <a16:creationId xmlns:a16="http://schemas.microsoft.com/office/drawing/2014/main" id="{74A42445-7172-A618-7918-9389F3FAA334}"/>
                </a:ext>
              </a:extLst>
            </p:cNvPr>
            <p:cNvPicPr>
              <a:picLocks noChangeAspect="1"/>
            </p:cNvPicPr>
            <p:nvPr/>
          </p:nvPicPr>
          <p:blipFill>
            <a:blip r:embed="rId6"/>
            <a:stretch>
              <a:fillRect/>
            </a:stretch>
          </p:blipFill>
          <p:spPr>
            <a:xfrm>
              <a:off x="4803144" y="3631910"/>
              <a:ext cx="594086" cy="720000"/>
            </a:xfrm>
            <a:prstGeom prst="rect">
              <a:avLst/>
            </a:prstGeom>
            <a:ln>
              <a:noFill/>
            </a:ln>
          </p:spPr>
        </p:pic>
      </p:grpSp>
    </p:spTree>
    <p:extLst>
      <p:ext uri="{BB962C8B-B14F-4D97-AF65-F5344CB8AC3E}">
        <p14:creationId xmlns:p14="http://schemas.microsoft.com/office/powerpoint/2010/main" val="233186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51AAE21-731E-38E6-4BBB-498F486A3DEE}"/>
              </a:ext>
            </a:extLst>
          </p:cNvPr>
          <p:cNvSpPr txBox="1"/>
          <p:nvPr/>
        </p:nvSpPr>
        <p:spPr>
          <a:xfrm>
            <a:off x="207390" y="197963"/>
            <a:ext cx="184731" cy="369332"/>
          </a:xfrm>
          <a:prstGeom prst="rect">
            <a:avLst/>
          </a:prstGeom>
          <a:noFill/>
        </p:spPr>
        <p:txBody>
          <a:bodyPr wrap="none" rtlCol="0">
            <a:spAutoFit/>
          </a:bodyPr>
          <a:lstStyle/>
          <a:p>
            <a:endParaRPr lang="fr-FR" dirty="0"/>
          </a:p>
        </p:txBody>
      </p:sp>
      <p:grpSp>
        <p:nvGrpSpPr>
          <p:cNvPr id="46" name="Groupe 45">
            <a:extLst>
              <a:ext uri="{FF2B5EF4-FFF2-40B4-BE49-F238E27FC236}">
                <a16:creationId xmlns:a16="http://schemas.microsoft.com/office/drawing/2014/main" id="{EB4B7CFA-2008-34B6-0F49-9CB722C234FE}"/>
              </a:ext>
            </a:extLst>
          </p:cNvPr>
          <p:cNvGrpSpPr/>
          <p:nvPr/>
        </p:nvGrpSpPr>
        <p:grpSpPr>
          <a:xfrm>
            <a:off x="4982999" y="1067325"/>
            <a:ext cx="3861246" cy="1428959"/>
            <a:chOff x="4982999" y="1067325"/>
            <a:chExt cx="3861246" cy="1428959"/>
          </a:xfrm>
        </p:grpSpPr>
        <p:sp>
          <p:nvSpPr>
            <p:cNvPr id="37" name="Flèche vers la droite 6">
              <a:extLst>
                <a:ext uri="{FF2B5EF4-FFF2-40B4-BE49-F238E27FC236}">
                  <a16:creationId xmlns:a16="http://schemas.microsoft.com/office/drawing/2014/main" id="{A4721E9C-8EA2-302A-98E2-9745912F711E}"/>
                </a:ext>
              </a:extLst>
            </p:cNvPr>
            <p:cNvSpPr>
              <a:spLocks/>
            </p:cNvSpPr>
            <p:nvPr/>
          </p:nvSpPr>
          <p:spPr>
            <a:xfrm>
              <a:off x="4982999" y="1067325"/>
              <a:ext cx="1080000" cy="231936"/>
            </a:xfrm>
            <a:prstGeom prst="rightArrow">
              <a:avLst>
                <a:gd name="adj1" fmla="val 97458"/>
                <a:gd name="adj2"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4">
                      <a:lumMod val="50000"/>
                    </a:schemeClr>
                  </a:solidFill>
                </a:rPr>
                <a:t>En pratique</a:t>
              </a:r>
            </a:p>
          </p:txBody>
        </p:sp>
        <p:sp>
          <p:nvSpPr>
            <p:cNvPr id="5" name="Espace réservé du contenu 3">
              <a:extLst>
                <a:ext uri="{FF2B5EF4-FFF2-40B4-BE49-F238E27FC236}">
                  <a16:creationId xmlns:a16="http://schemas.microsoft.com/office/drawing/2014/main" id="{B0016F81-72E4-F00E-D612-F5579BEFD4FE}"/>
                </a:ext>
              </a:extLst>
            </p:cNvPr>
            <p:cNvSpPr txBox="1">
              <a:spLocks/>
            </p:cNvSpPr>
            <p:nvPr/>
          </p:nvSpPr>
          <p:spPr>
            <a:xfrm>
              <a:off x="5087820" y="1406232"/>
              <a:ext cx="3756425" cy="1090052"/>
            </a:xfrm>
            <a:prstGeom prst="rect">
              <a:avLst/>
            </a:prstGeom>
          </p:spPr>
          <p:txBody>
            <a:bodyPr vert="horz" lIns="0" tIns="0" rIns="0" bIns="0" rtlCol="0">
              <a:normAutofit/>
            </a:bodyPr>
            <a:lst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lgn="just"/>
              <a:r>
                <a:rPr lang="fr-FR" sz="1600" b="0" dirty="0"/>
                <a:t>Restituée par le patient ou son entourage</a:t>
              </a:r>
            </a:p>
            <a:p>
              <a:pPr lvl="2" algn="just"/>
              <a:r>
                <a:rPr lang="fr-FR" sz="1600" b="0" dirty="0"/>
                <a:t>A des moments constitutifs du parcours de soins et de santé</a:t>
              </a:r>
            </a:p>
            <a:p>
              <a:pPr lvl="2" algn="just"/>
              <a:r>
                <a:rPr lang="fr-FR" sz="1600" b="0" dirty="0"/>
                <a:t>A travers des éléments objectifs (ce qui s’est passé) et subjectifs (le vécu)</a:t>
              </a:r>
              <a:endParaRPr lang="fr-FR" sz="1600" dirty="0"/>
            </a:p>
          </p:txBody>
        </p:sp>
      </p:grpSp>
      <p:sp>
        <p:nvSpPr>
          <p:cNvPr id="6" name="ZoneTexte 5">
            <a:extLst>
              <a:ext uri="{FF2B5EF4-FFF2-40B4-BE49-F238E27FC236}">
                <a16:creationId xmlns:a16="http://schemas.microsoft.com/office/drawing/2014/main" id="{2B92B400-4D72-2897-45D5-E300C2E65D1B}"/>
              </a:ext>
            </a:extLst>
          </p:cNvPr>
          <p:cNvSpPr txBox="1"/>
          <p:nvPr/>
        </p:nvSpPr>
        <p:spPr>
          <a:xfrm>
            <a:off x="432659" y="3350647"/>
            <a:ext cx="3616408" cy="584775"/>
          </a:xfrm>
          <a:prstGeom prst="rect">
            <a:avLst/>
          </a:prstGeom>
          <a:noFill/>
        </p:spPr>
        <p:txBody>
          <a:bodyPr wrap="square" rtlCol="0">
            <a:spAutoFit/>
          </a:bodyPr>
          <a:lstStyle/>
          <a:p>
            <a:pPr algn="ctr"/>
            <a:r>
              <a:rPr lang="fr-FR" sz="1600" b="1" dirty="0"/>
              <a:t>Parcours et Expérience</a:t>
            </a:r>
          </a:p>
          <a:p>
            <a:pPr algn="ctr"/>
            <a:r>
              <a:rPr lang="fr-FR" sz="1600" b="1" dirty="0"/>
              <a:t>d’un patient atteint de mucoviscidose</a:t>
            </a:r>
            <a:endParaRPr lang="fr-FR" sz="1600" b="1" dirty="0">
              <a:highlight>
                <a:srgbClr val="FFFF00"/>
              </a:highlight>
            </a:endParaRPr>
          </a:p>
        </p:txBody>
      </p:sp>
      <p:sp>
        <p:nvSpPr>
          <p:cNvPr id="26" name="Titre 1">
            <a:extLst>
              <a:ext uri="{FF2B5EF4-FFF2-40B4-BE49-F238E27FC236}">
                <a16:creationId xmlns:a16="http://schemas.microsoft.com/office/drawing/2014/main" id="{7FB5CCCC-2A68-571D-E9DD-D488324DC290}"/>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Parcours et Expérience Patient</a:t>
            </a:r>
          </a:p>
        </p:txBody>
      </p:sp>
      <p:grpSp>
        <p:nvGrpSpPr>
          <p:cNvPr id="35" name="Groupe 34">
            <a:extLst>
              <a:ext uri="{FF2B5EF4-FFF2-40B4-BE49-F238E27FC236}">
                <a16:creationId xmlns:a16="http://schemas.microsoft.com/office/drawing/2014/main" id="{71CA757B-077A-7448-773F-695606D7CD10}"/>
              </a:ext>
            </a:extLst>
          </p:cNvPr>
          <p:cNvGrpSpPr/>
          <p:nvPr/>
        </p:nvGrpSpPr>
        <p:grpSpPr>
          <a:xfrm>
            <a:off x="207390" y="1067325"/>
            <a:ext cx="3896690" cy="1661231"/>
            <a:chOff x="207390" y="1067325"/>
            <a:chExt cx="3896690" cy="1661231"/>
          </a:xfrm>
        </p:grpSpPr>
        <p:sp>
          <p:nvSpPr>
            <p:cNvPr id="33" name="Flèche vers la droite 6">
              <a:extLst>
                <a:ext uri="{FF2B5EF4-FFF2-40B4-BE49-F238E27FC236}">
                  <a16:creationId xmlns:a16="http://schemas.microsoft.com/office/drawing/2014/main" id="{907A5C88-2C9A-7706-6D23-D205596FE028}"/>
                </a:ext>
              </a:extLst>
            </p:cNvPr>
            <p:cNvSpPr>
              <a:spLocks/>
            </p:cNvSpPr>
            <p:nvPr/>
          </p:nvSpPr>
          <p:spPr>
            <a:xfrm>
              <a:off x="207390" y="1067325"/>
              <a:ext cx="1080000" cy="231936"/>
            </a:xfrm>
            <a:prstGeom prst="rightArrow">
              <a:avLst>
                <a:gd name="adj1" fmla="val 97458"/>
                <a:gd name="adj2"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4">
                      <a:lumMod val="50000"/>
                    </a:schemeClr>
                  </a:solidFill>
                </a:rPr>
                <a:t>En théorie</a:t>
              </a:r>
            </a:p>
          </p:txBody>
        </p:sp>
        <p:grpSp>
          <p:nvGrpSpPr>
            <p:cNvPr id="7" name="Graphique 33">
              <a:extLst>
                <a:ext uri="{FF2B5EF4-FFF2-40B4-BE49-F238E27FC236}">
                  <a16:creationId xmlns:a16="http://schemas.microsoft.com/office/drawing/2014/main" id="{F33956FD-2D6F-D83F-A603-4CF7F0C4D02B}"/>
                </a:ext>
              </a:extLst>
            </p:cNvPr>
            <p:cNvGrpSpPr/>
            <p:nvPr/>
          </p:nvGrpSpPr>
          <p:grpSpPr>
            <a:xfrm>
              <a:off x="2877868" y="2496284"/>
              <a:ext cx="1226212" cy="232272"/>
              <a:chOff x="175817" y="1552420"/>
              <a:chExt cx="1226212" cy="232272"/>
            </a:xfrm>
          </p:grpSpPr>
          <p:sp>
            <p:nvSpPr>
              <p:cNvPr id="8" name="Forme libre : forme 7">
                <a:extLst>
                  <a:ext uri="{FF2B5EF4-FFF2-40B4-BE49-F238E27FC236}">
                    <a16:creationId xmlns:a16="http://schemas.microsoft.com/office/drawing/2014/main" id="{16E140B4-3F13-E7FE-9750-CE28B891AAD0}"/>
                  </a:ext>
                </a:extLst>
              </p:cNvPr>
              <p:cNvSpPr/>
              <p:nvPr/>
            </p:nvSpPr>
            <p:spPr>
              <a:xfrm>
                <a:off x="175817" y="1552420"/>
                <a:ext cx="59037" cy="96288"/>
              </a:xfrm>
              <a:custGeom>
                <a:avLst/>
                <a:gdLst>
                  <a:gd name="connsiteX0" fmla="*/ 59038 w 59037"/>
                  <a:gd name="connsiteY0" fmla="*/ 0 h 96288"/>
                  <a:gd name="connsiteX1" fmla="*/ 0 w 59037"/>
                  <a:gd name="connsiteY1" fmla="*/ 0 h 96288"/>
                  <a:gd name="connsiteX2" fmla="*/ 0 w 59037"/>
                  <a:gd name="connsiteY2" fmla="*/ 18782 h 96288"/>
                  <a:gd name="connsiteX3" fmla="*/ 19242 w 59037"/>
                  <a:gd name="connsiteY3" fmla="*/ 18782 h 96288"/>
                  <a:gd name="connsiteX4" fmla="*/ 19242 w 59037"/>
                  <a:gd name="connsiteY4" fmla="*/ 96288 h 96288"/>
                  <a:gd name="connsiteX5" fmla="*/ 40165 w 59037"/>
                  <a:gd name="connsiteY5" fmla="*/ 96288 h 96288"/>
                  <a:gd name="connsiteX6" fmla="*/ 40165 w 59037"/>
                  <a:gd name="connsiteY6" fmla="*/ 18659 h 96288"/>
                  <a:gd name="connsiteX7" fmla="*/ 59038 w 59037"/>
                  <a:gd name="connsiteY7" fmla="*/ 18659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37" h="96288">
                    <a:moveTo>
                      <a:pt x="59038" y="0"/>
                    </a:moveTo>
                    <a:lnTo>
                      <a:pt x="0" y="0"/>
                    </a:lnTo>
                    <a:lnTo>
                      <a:pt x="0" y="18782"/>
                    </a:lnTo>
                    <a:lnTo>
                      <a:pt x="19242" y="18782"/>
                    </a:lnTo>
                    <a:lnTo>
                      <a:pt x="19242" y="96288"/>
                    </a:lnTo>
                    <a:lnTo>
                      <a:pt x="40165" y="96288"/>
                    </a:lnTo>
                    <a:lnTo>
                      <a:pt x="40165" y="18659"/>
                    </a:lnTo>
                    <a:lnTo>
                      <a:pt x="59038" y="18659"/>
                    </a:lnTo>
                    <a:close/>
                  </a:path>
                </a:pathLst>
              </a:custGeom>
              <a:solidFill>
                <a:srgbClr val="7C92C5"/>
              </a:solidFill>
              <a:ln w="409"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C34275C7-EE85-A55C-7B63-7743C93E251A}"/>
                  </a:ext>
                </a:extLst>
              </p:cNvPr>
              <p:cNvSpPr/>
              <p:nvPr/>
            </p:nvSpPr>
            <p:spPr>
              <a:xfrm>
                <a:off x="327699" y="1552420"/>
                <a:ext cx="61335" cy="96288"/>
              </a:xfrm>
              <a:custGeom>
                <a:avLst/>
                <a:gdLst>
                  <a:gd name="connsiteX0" fmla="*/ 61335 w 61335"/>
                  <a:gd name="connsiteY0" fmla="*/ 0 h 96288"/>
                  <a:gd name="connsiteX1" fmla="*/ 40453 w 61335"/>
                  <a:gd name="connsiteY1" fmla="*/ 0 h 96288"/>
                  <a:gd name="connsiteX2" fmla="*/ 40453 w 61335"/>
                  <a:gd name="connsiteY2" fmla="*/ 36785 h 96288"/>
                  <a:gd name="connsiteX3" fmla="*/ 20760 w 61335"/>
                  <a:gd name="connsiteY3" fmla="*/ 36785 h 96288"/>
                  <a:gd name="connsiteX4" fmla="*/ 20760 w 61335"/>
                  <a:gd name="connsiteY4" fmla="*/ 0 h 96288"/>
                  <a:gd name="connsiteX5" fmla="*/ 0 w 61335"/>
                  <a:gd name="connsiteY5" fmla="*/ 0 h 96288"/>
                  <a:gd name="connsiteX6" fmla="*/ 0 w 61335"/>
                  <a:gd name="connsiteY6" fmla="*/ 96288 h 96288"/>
                  <a:gd name="connsiteX7" fmla="*/ 20924 w 61335"/>
                  <a:gd name="connsiteY7" fmla="*/ 96288 h 96288"/>
                  <a:gd name="connsiteX8" fmla="*/ 20924 w 61335"/>
                  <a:gd name="connsiteY8" fmla="*/ 55526 h 96288"/>
                  <a:gd name="connsiteX9" fmla="*/ 40453 w 61335"/>
                  <a:gd name="connsiteY9" fmla="*/ 55526 h 96288"/>
                  <a:gd name="connsiteX10" fmla="*/ 40453 w 61335"/>
                  <a:gd name="connsiteY10" fmla="*/ 96288 h 96288"/>
                  <a:gd name="connsiteX11" fmla="*/ 61335 w 61335"/>
                  <a:gd name="connsiteY11" fmla="*/ 96288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335" h="96288">
                    <a:moveTo>
                      <a:pt x="61335" y="0"/>
                    </a:moveTo>
                    <a:lnTo>
                      <a:pt x="40453" y="0"/>
                    </a:lnTo>
                    <a:lnTo>
                      <a:pt x="40453" y="36785"/>
                    </a:lnTo>
                    <a:lnTo>
                      <a:pt x="20760" y="36785"/>
                    </a:lnTo>
                    <a:lnTo>
                      <a:pt x="20760" y="0"/>
                    </a:lnTo>
                    <a:lnTo>
                      <a:pt x="0" y="0"/>
                    </a:lnTo>
                    <a:lnTo>
                      <a:pt x="0" y="96288"/>
                    </a:lnTo>
                    <a:lnTo>
                      <a:pt x="20924" y="96288"/>
                    </a:lnTo>
                    <a:lnTo>
                      <a:pt x="20924" y="55526"/>
                    </a:lnTo>
                    <a:lnTo>
                      <a:pt x="40453" y="55526"/>
                    </a:lnTo>
                    <a:lnTo>
                      <a:pt x="40453" y="96288"/>
                    </a:lnTo>
                    <a:lnTo>
                      <a:pt x="61335" y="96288"/>
                    </a:lnTo>
                    <a:close/>
                  </a:path>
                </a:pathLst>
              </a:custGeom>
              <a:solidFill>
                <a:srgbClr val="7C92C5"/>
              </a:solidFill>
              <a:ln w="409"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24991FEA-BC35-1457-E0DC-94F0EE805BCE}"/>
                  </a:ext>
                </a:extLst>
              </p:cNvPr>
              <p:cNvSpPr/>
              <p:nvPr/>
            </p:nvSpPr>
            <p:spPr>
              <a:xfrm>
                <a:off x="489098" y="1552420"/>
                <a:ext cx="48206" cy="96288"/>
              </a:xfrm>
              <a:custGeom>
                <a:avLst/>
                <a:gdLst>
                  <a:gd name="connsiteX0" fmla="*/ 45212 w 48206"/>
                  <a:gd name="connsiteY0" fmla="*/ 0 h 96288"/>
                  <a:gd name="connsiteX1" fmla="*/ 0 w 48206"/>
                  <a:gd name="connsiteY1" fmla="*/ 0 h 96288"/>
                  <a:gd name="connsiteX2" fmla="*/ 0 w 48206"/>
                  <a:gd name="connsiteY2" fmla="*/ 96288 h 96288"/>
                  <a:gd name="connsiteX3" fmla="*/ 48207 w 48206"/>
                  <a:gd name="connsiteY3" fmla="*/ 96288 h 96288"/>
                  <a:gd name="connsiteX4" fmla="*/ 48207 w 48206"/>
                  <a:gd name="connsiteY4" fmla="*/ 77506 h 96288"/>
                  <a:gd name="connsiteX5" fmla="*/ 20924 w 48206"/>
                  <a:gd name="connsiteY5" fmla="*/ 77506 h 96288"/>
                  <a:gd name="connsiteX6" fmla="*/ 20924 w 48206"/>
                  <a:gd name="connsiteY6" fmla="*/ 56018 h 96288"/>
                  <a:gd name="connsiteX7" fmla="*/ 41724 w 48206"/>
                  <a:gd name="connsiteY7" fmla="*/ 56018 h 96288"/>
                  <a:gd name="connsiteX8" fmla="*/ 41724 w 48206"/>
                  <a:gd name="connsiteY8" fmla="*/ 38179 h 96288"/>
                  <a:gd name="connsiteX9" fmla="*/ 20924 w 48206"/>
                  <a:gd name="connsiteY9" fmla="*/ 38179 h 96288"/>
                  <a:gd name="connsiteX10" fmla="*/ 20924 w 48206"/>
                  <a:gd name="connsiteY10" fmla="*/ 18659 h 96288"/>
                  <a:gd name="connsiteX11" fmla="*/ 45212 w 48206"/>
                  <a:gd name="connsiteY11" fmla="*/ 18659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6" h="96288">
                    <a:moveTo>
                      <a:pt x="45212" y="0"/>
                    </a:moveTo>
                    <a:lnTo>
                      <a:pt x="0" y="0"/>
                    </a:lnTo>
                    <a:lnTo>
                      <a:pt x="0" y="96288"/>
                    </a:lnTo>
                    <a:lnTo>
                      <a:pt x="48207" y="96288"/>
                    </a:lnTo>
                    <a:lnTo>
                      <a:pt x="48207" y="77506"/>
                    </a:lnTo>
                    <a:lnTo>
                      <a:pt x="20924" y="77506"/>
                    </a:lnTo>
                    <a:lnTo>
                      <a:pt x="20924" y="56018"/>
                    </a:lnTo>
                    <a:lnTo>
                      <a:pt x="41724" y="56018"/>
                    </a:lnTo>
                    <a:lnTo>
                      <a:pt x="41724" y="38179"/>
                    </a:lnTo>
                    <a:lnTo>
                      <a:pt x="20924" y="38179"/>
                    </a:lnTo>
                    <a:lnTo>
                      <a:pt x="20924" y="18659"/>
                    </a:lnTo>
                    <a:lnTo>
                      <a:pt x="45212" y="18659"/>
                    </a:lnTo>
                    <a:close/>
                  </a:path>
                </a:pathLst>
              </a:custGeom>
              <a:solidFill>
                <a:srgbClr val="7C92C5"/>
              </a:solidFill>
              <a:ln w="409"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638D4CBA-C04D-86B6-C67D-3A6588E2E099}"/>
                  </a:ext>
                </a:extLst>
              </p:cNvPr>
              <p:cNvSpPr/>
              <p:nvPr/>
            </p:nvSpPr>
            <p:spPr>
              <a:xfrm>
                <a:off x="748306" y="1552420"/>
                <a:ext cx="60104" cy="96247"/>
              </a:xfrm>
              <a:custGeom>
                <a:avLst/>
                <a:gdLst>
                  <a:gd name="connsiteX0" fmla="*/ 29621 w 60104"/>
                  <a:gd name="connsiteY0" fmla="*/ 0 h 96247"/>
                  <a:gd name="connsiteX1" fmla="*/ 0 w 60104"/>
                  <a:gd name="connsiteY1" fmla="*/ 0 h 96247"/>
                  <a:gd name="connsiteX2" fmla="*/ 0 w 60104"/>
                  <a:gd name="connsiteY2" fmla="*/ 96247 h 96247"/>
                  <a:gd name="connsiteX3" fmla="*/ 34545 w 60104"/>
                  <a:gd name="connsiteY3" fmla="*/ 96247 h 96247"/>
                  <a:gd name="connsiteX4" fmla="*/ 52679 w 60104"/>
                  <a:gd name="connsiteY4" fmla="*/ 89276 h 96247"/>
                  <a:gd name="connsiteX5" fmla="*/ 60104 w 60104"/>
                  <a:gd name="connsiteY5" fmla="*/ 71970 h 96247"/>
                  <a:gd name="connsiteX6" fmla="*/ 56699 w 60104"/>
                  <a:gd name="connsiteY6" fmla="*/ 57289 h 96247"/>
                  <a:gd name="connsiteX7" fmla="*/ 44883 w 60104"/>
                  <a:gd name="connsiteY7" fmla="*/ 47775 h 96247"/>
                  <a:gd name="connsiteX8" fmla="*/ 55058 w 60104"/>
                  <a:gd name="connsiteY8" fmla="*/ 38466 h 96247"/>
                  <a:gd name="connsiteX9" fmla="*/ 58258 w 60104"/>
                  <a:gd name="connsiteY9" fmla="*/ 24441 h 96247"/>
                  <a:gd name="connsiteX10" fmla="*/ 50217 w 60104"/>
                  <a:gd name="connsiteY10" fmla="*/ 6930 h 96247"/>
                  <a:gd name="connsiteX11" fmla="*/ 29621 w 60104"/>
                  <a:gd name="connsiteY11" fmla="*/ 0 h 96247"/>
                  <a:gd name="connsiteX12" fmla="*/ 20924 w 60104"/>
                  <a:gd name="connsiteY12" fmla="*/ 40722 h 96247"/>
                  <a:gd name="connsiteX13" fmla="*/ 20924 w 60104"/>
                  <a:gd name="connsiteY13" fmla="*/ 15460 h 96247"/>
                  <a:gd name="connsiteX14" fmla="*/ 23673 w 60104"/>
                  <a:gd name="connsiteY14" fmla="*/ 15460 h 96247"/>
                  <a:gd name="connsiteX15" fmla="*/ 36842 w 60104"/>
                  <a:gd name="connsiteY15" fmla="*/ 28378 h 96247"/>
                  <a:gd name="connsiteX16" fmla="*/ 33683 w 60104"/>
                  <a:gd name="connsiteY16" fmla="*/ 37400 h 96247"/>
                  <a:gd name="connsiteX17" fmla="*/ 25273 w 60104"/>
                  <a:gd name="connsiteY17" fmla="*/ 40722 h 96247"/>
                  <a:gd name="connsiteX18" fmla="*/ 20924 w 60104"/>
                  <a:gd name="connsiteY18" fmla="*/ 40722 h 96247"/>
                  <a:gd name="connsiteX19" fmla="*/ 20924 w 60104"/>
                  <a:gd name="connsiteY19" fmla="*/ 80664 h 96247"/>
                  <a:gd name="connsiteX20" fmla="*/ 20924 w 60104"/>
                  <a:gd name="connsiteY20" fmla="*/ 55239 h 96247"/>
                  <a:gd name="connsiteX21" fmla="*/ 25150 w 60104"/>
                  <a:gd name="connsiteY21" fmla="*/ 55239 h 96247"/>
                  <a:gd name="connsiteX22" fmla="*/ 38073 w 60104"/>
                  <a:gd name="connsiteY22" fmla="*/ 67951 h 96247"/>
                  <a:gd name="connsiteX23" fmla="*/ 35160 w 60104"/>
                  <a:gd name="connsiteY23" fmla="*/ 77137 h 96247"/>
                  <a:gd name="connsiteX24" fmla="*/ 26955 w 60104"/>
                  <a:gd name="connsiteY24" fmla="*/ 80418 h 96247"/>
                  <a:gd name="connsiteX25" fmla="*/ 20924 w 60104"/>
                  <a:gd name="connsiteY25" fmla="*/ 80664 h 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04" h="96247">
                    <a:moveTo>
                      <a:pt x="29621" y="0"/>
                    </a:moveTo>
                    <a:lnTo>
                      <a:pt x="0" y="0"/>
                    </a:lnTo>
                    <a:lnTo>
                      <a:pt x="0" y="96247"/>
                    </a:lnTo>
                    <a:lnTo>
                      <a:pt x="34545" y="96247"/>
                    </a:lnTo>
                    <a:cubicBezTo>
                      <a:pt x="41724" y="96247"/>
                      <a:pt x="47796" y="93910"/>
                      <a:pt x="52679" y="89276"/>
                    </a:cubicBezTo>
                    <a:cubicBezTo>
                      <a:pt x="57643" y="84560"/>
                      <a:pt x="60104" y="78818"/>
                      <a:pt x="60104" y="71970"/>
                    </a:cubicBezTo>
                    <a:cubicBezTo>
                      <a:pt x="60104" y="65901"/>
                      <a:pt x="58956" y="60980"/>
                      <a:pt x="56699" y="57289"/>
                    </a:cubicBezTo>
                    <a:cubicBezTo>
                      <a:pt x="54443" y="53516"/>
                      <a:pt x="50504" y="50318"/>
                      <a:pt x="44883" y="47775"/>
                    </a:cubicBezTo>
                    <a:cubicBezTo>
                      <a:pt x="49520" y="45191"/>
                      <a:pt x="52925" y="42034"/>
                      <a:pt x="55058" y="38466"/>
                    </a:cubicBezTo>
                    <a:cubicBezTo>
                      <a:pt x="57151" y="34857"/>
                      <a:pt x="58258" y="30223"/>
                      <a:pt x="58258" y="24441"/>
                    </a:cubicBezTo>
                    <a:cubicBezTo>
                      <a:pt x="58258" y="17306"/>
                      <a:pt x="55550" y="11482"/>
                      <a:pt x="50217" y="6930"/>
                    </a:cubicBezTo>
                    <a:cubicBezTo>
                      <a:pt x="44842" y="2296"/>
                      <a:pt x="38032" y="0"/>
                      <a:pt x="29621" y="0"/>
                    </a:cubicBezTo>
                    <a:moveTo>
                      <a:pt x="20924" y="40722"/>
                    </a:moveTo>
                    <a:lnTo>
                      <a:pt x="20924" y="15460"/>
                    </a:lnTo>
                    <a:lnTo>
                      <a:pt x="23673" y="15460"/>
                    </a:lnTo>
                    <a:cubicBezTo>
                      <a:pt x="32411" y="15460"/>
                      <a:pt x="36842" y="19807"/>
                      <a:pt x="36842" y="28378"/>
                    </a:cubicBezTo>
                    <a:cubicBezTo>
                      <a:pt x="36842" y="32192"/>
                      <a:pt x="35734" y="35103"/>
                      <a:pt x="33683" y="37400"/>
                    </a:cubicBezTo>
                    <a:cubicBezTo>
                      <a:pt x="31550" y="39614"/>
                      <a:pt x="28719" y="40722"/>
                      <a:pt x="25273" y="40722"/>
                    </a:cubicBezTo>
                    <a:lnTo>
                      <a:pt x="20924" y="40722"/>
                    </a:lnTo>
                    <a:close/>
                    <a:moveTo>
                      <a:pt x="20924" y="80664"/>
                    </a:moveTo>
                    <a:lnTo>
                      <a:pt x="20924" y="55239"/>
                    </a:lnTo>
                    <a:lnTo>
                      <a:pt x="25150" y="55239"/>
                    </a:lnTo>
                    <a:cubicBezTo>
                      <a:pt x="33765" y="55239"/>
                      <a:pt x="38073" y="59462"/>
                      <a:pt x="38073" y="67951"/>
                    </a:cubicBezTo>
                    <a:cubicBezTo>
                      <a:pt x="38073" y="71970"/>
                      <a:pt x="37088" y="74964"/>
                      <a:pt x="35160" y="77137"/>
                    </a:cubicBezTo>
                    <a:cubicBezTo>
                      <a:pt x="33232" y="79311"/>
                      <a:pt x="30483" y="80418"/>
                      <a:pt x="26955" y="80418"/>
                    </a:cubicBezTo>
                    <a:lnTo>
                      <a:pt x="20924" y="80664"/>
                    </a:lnTo>
                    <a:close/>
                  </a:path>
                </a:pathLst>
              </a:custGeom>
              <a:solidFill>
                <a:srgbClr val="7C92C5"/>
              </a:solidFill>
              <a:ln w="409"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C3DD21BF-0EEC-CAD9-7252-DAAD892FBE55}"/>
                  </a:ext>
                </a:extLst>
              </p:cNvPr>
              <p:cNvSpPr/>
              <p:nvPr/>
            </p:nvSpPr>
            <p:spPr>
              <a:xfrm>
                <a:off x="905398" y="1552420"/>
                <a:ext cx="48206" cy="96288"/>
              </a:xfrm>
              <a:custGeom>
                <a:avLst/>
                <a:gdLst>
                  <a:gd name="connsiteX0" fmla="*/ 45212 w 48206"/>
                  <a:gd name="connsiteY0" fmla="*/ 0 h 96288"/>
                  <a:gd name="connsiteX1" fmla="*/ 0 w 48206"/>
                  <a:gd name="connsiteY1" fmla="*/ 0 h 96288"/>
                  <a:gd name="connsiteX2" fmla="*/ 0 w 48206"/>
                  <a:gd name="connsiteY2" fmla="*/ 96288 h 96288"/>
                  <a:gd name="connsiteX3" fmla="*/ 48207 w 48206"/>
                  <a:gd name="connsiteY3" fmla="*/ 96288 h 96288"/>
                  <a:gd name="connsiteX4" fmla="*/ 48207 w 48206"/>
                  <a:gd name="connsiteY4" fmla="*/ 77506 h 96288"/>
                  <a:gd name="connsiteX5" fmla="*/ 20965 w 48206"/>
                  <a:gd name="connsiteY5" fmla="*/ 77506 h 96288"/>
                  <a:gd name="connsiteX6" fmla="*/ 20965 w 48206"/>
                  <a:gd name="connsiteY6" fmla="*/ 56018 h 96288"/>
                  <a:gd name="connsiteX7" fmla="*/ 41724 w 48206"/>
                  <a:gd name="connsiteY7" fmla="*/ 56018 h 96288"/>
                  <a:gd name="connsiteX8" fmla="*/ 41724 w 48206"/>
                  <a:gd name="connsiteY8" fmla="*/ 38179 h 96288"/>
                  <a:gd name="connsiteX9" fmla="*/ 20965 w 48206"/>
                  <a:gd name="connsiteY9" fmla="*/ 38179 h 96288"/>
                  <a:gd name="connsiteX10" fmla="*/ 20965 w 48206"/>
                  <a:gd name="connsiteY10" fmla="*/ 18659 h 96288"/>
                  <a:gd name="connsiteX11" fmla="*/ 45212 w 48206"/>
                  <a:gd name="connsiteY11" fmla="*/ 18659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6" h="96288">
                    <a:moveTo>
                      <a:pt x="45212" y="0"/>
                    </a:moveTo>
                    <a:lnTo>
                      <a:pt x="0" y="0"/>
                    </a:lnTo>
                    <a:lnTo>
                      <a:pt x="0" y="96288"/>
                    </a:lnTo>
                    <a:lnTo>
                      <a:pt x="48207" y="96288"/>
                    </a:lnTo>
                    <a:lnTo>
                      <a:pt x="48207" y="77506"/>
                    </a:lnTo>
                    <a:lnTo>
                      <a:pt x="20965" y="77506"/>
                    </a:lnTo>
                    <a:lnTo>
                      <a:pt x="20965" y="56018"/>
                    </a:lnTo>
                    <a:lnTo>
                      <a:pt x="41724" y="56018"/>
                    </a:lnTo>
                    <a:lnTo>
                      <a:pt x="41724" y="38179"/>
                    </a:lnTo>
                    <a:lnTo>
                      <a:pt x="20965" y="38179"/>
                    </a:lnTo>
                    <a:lnTo>
                      <a:pt x="20965" y="18659"/>
                    </a:lnTo>
                    <a:lnTo>
                      <a:pt x="45212" y="18659"/>
                    </a:lnTo>
                    <a:close/>
                  </a:path>
                </a:pathLst>
              </a:custGeom>
              <a:solidFill>
                <a:srgbClr val="7C92C5"/>
              </a:solidFill>
              <a:ln w="409"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43A59F33-C8E9-8161-4448-1846E5A11B19}"/>
                  </a:ext>
                </a:extLst>
              </p:cNvPr>
              <p:cNvSpPr/>
              <p:nvPr/>
            </p:nvSpPr>
            <p:spPr>
              <a:xfrm>
                <a:off x="1049772" y="1552420"/>
                <a:ext cx="59283" cy="96288"/>
              </a:xfrm>
              <a:custGeom>
                <a:avLst/>
                <a:gdLst>
                  <a:gd name="connsiteX0" fmla="*/ 27160 w 59283"/>
                  <a:gd name="connsiteY0" fmla="*/ 0 h 96288"/>
                  <a:gd name="connsiteX1" fmla="*/ 0 w 59283"/>
                  <a:gd name="connsiteY1" fmla="*/ 0 h 96288"/>
                  <a:gd name="connsiteX2" fmla="*/ 0 w 59283"/>
                  <a:gd name="connsiteY2" fmla="*/ 96247 h 96288"/>
                  <a:gd name="connsiteX3" fmla="*/ 20924 w 59283"/>
                  <a:gd name="connsiteY3" fmla="*/ 96247 h 96288"/>
                  <a:gd name="connsiteX4" fmla="*/ 20924 w 59283"/>
                  <a:gd name="connsiteY4" fmla="*/ 48636 h 96288"/>
                  <a:gd name="connsiteX5" fmla="*/ 21211 w 59283"/>
                  <a:gd name="connsiteY5" fmla="*/ 48636 h 96288"/>
                  <a:gd name="connsiteX6" fmla="*/ 38032 w 59283"/>
                  <a:gd name="connsiteY6" fmla="*/ 96288 h 96288"/>
                  <a:gd name="connsiteX7" fmla="*/ 59284 w 59283"/>
                  <a:gd name="connsiteY7" fmla="*/ 96288 h 96288"/>
                  <a:gd name="connsiteX8" fmla="*/ 42135 w 59283"/>
                  <a:gd name="connsiteY8" fmla="*/ 52737 h 96288"/>
                  <a:gd name="connsiteX9" fmla="*/ 54484 w 59283"/>
                  <a:gd name="connsiteY9" fmla="*/ 42321 h 96288"/>
                  <a:gd name="connsiteX10" fmla="*/ 58340 w 59283"/>
                  <a:gd name="connsiteY10" fmla="*/ 27640 h 96288"/>
                  <a:gd name="connsiteX11" fmla="*/ 54894 w 59283"/>
                  <a:gd name="connsiteY11" fmla="*/ 13369 h 96288"/>
                  <a:gd name="connsiteX12" fmla="*/ 43406 w 59283"/>
                  <a:gd name="connsiteY12" fmla="*/ 3281 h 96288"/>
                  <a:gd name="connsiteX13" fmla="*/ 27160 w 59283"/>
                  <a:gd name="connsiteY13" fmla="*/ 0 h 96288"/>
                  <a:gd name="connsiteX14" fmla="*/ 20924 w 59283"/>
                  <a:gd name="connsiteY14" fmla="*/ 43264 h 96288"/>
                  <a:gd name="connsiteX15" fmla="*/ 20924 w 59283"/>
                  <a:gd name="connsiteY15" fmla="*/ 15501 h 96288"/>
                  <a:gd name="connsiteX16" fmla="*/ 25150 w 59283"/>
                  <a:gd name="connsiteY16" fmla="*/ 15501 h 96288"/>
                  <a:gd name="connsiteX17" fmla="*/ 36350 w 59283"/>
                  <a:gd name="connsiteY17" fmla="*/ 29280 h 96288"/>
                  <a:gd name="connsiteX18" fmla="*/ 33683 w 59283"/>
                  <a:gd name="connsiteY18" fmla="*/ 39327 h 96288"/>
                  <a:gd name="connsiteX19" fmla="*/ 20924 w 59283"/>
                  <a:gd name="connsiteY19" fmla="*/ 43264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283" h="96288">
                    <a:moveTo>
                      <a:pt x="27160" y="0"/>
                    </a:moveTo>
                    <a:lnTo>
                      <a:pt x="0" y="0"/>
                    </a:lnTo>
                    <a:lnTo>
                      <a:pt x="0" y="96247"/>
                    </a:lnTo>
                    <a:lnTo>
                      <a:pt x="20924" y="96247"/>
                    </a:lnTo>
                    <a:lnTo>
                      <a:pt x="20924" y="48636"/>
                    </a:lnTo>
                    <a:lnTo>
                      <a:pt x="21211" y="48636"/>
                    </a:lnTo>
                    <a:lnTo>
                      <a:pt x="38032" y="96288"/>
                    </a:lnTo>
                    <a:lnTo>
                      <a:pt x="59284" y="96288"/>
                    </a:lnTo>
                    <a:lnTo>
                      <a:pt x="42135" y="52737"/>
                    </a:lnTo>
                    <a:cubicBezTo>
                      <a:pt x="47796" y="49579"/>
                      <a:pt x="51940" y="46135"/>
                      <a:pt x="54484" y="42321"/>
                    </a:cubicBezTo>
                    <a:cubicBezTo>
                      <a:pt x="57068" y="38507"/>
                      <a:pt x="58340" y="33627"/>
                      <a:pt x="58340" y="27640"/>
                    </a:cubicBezTo>
                    <a:cubicBezTo>
                      <a:pt x="58340" y="22678"/>
                      <a:pt x="57191" y="17962"/>
                      <a:pt x="54894" y="13369"/>
                    </a:cubicBezTo>
                    <a:cubicBezTo>
                      <a:pt x="52596" y="8776"/>
                      <a:pt x="48781" y="5454"/>
                      <a:pt x="43406" y="3281"/>
                    </a:cubicBezTo>
                    <a:cubicBezTo>
                      <a:pt x="37950" y="1107"/>
                      <a:pt x="32575" y="0"/>
                      <a:pt x="27160" y="0"/>
                    </a:cubicBezTo>
                    <a:moveTo>
                      <a:pt x="20924" y="43264"/>
                    </a:moveTo>
                    <a:lnTo>
                      <a:pt x="20924" y="15501"/>
                    </a:lnTo>
                    <a:lnTo>
                      <a:pt x="25150" y="15501"/>
                    </a:lnTo>
                    <a:cubicBezTo>
                      <a:pt x="32575" y="15501"/>
                      <a:pt x="36350" y="20094"/>
                      <a:pt x="36350" y="29280"/>
                    </a:cubicBezTo>
                    <a:cubicBezTo>
                      <a:pt x="36350" y="33340"/>
                      <a:pt x="35447" y="36703"/>
                      <a:pt x="33683" y="39327"/>
                    </a:cubicBezTo>
                    <a:cubicBezTo>
                      <a:pt x="31878" y="41911"/>
                      <a:pt x="27652" y="43264"/>
                      <a:pt x="20924" y="43264"/>
                    </a:cubicBezTo>
                  </a:path>
                </a:pathLst>
              </a:custGeom>
              <a:solidFill>
                <a:srgbClr val="7C92C5"/>
              </a:solidFill>
              <a:ln w="409"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62BCD8B3-60E2-7398-81CD-52DECD4E3047}"/>
                  </a:ext>
                </a:extLst>
              </p:cNvPr>
              <p:cNvSpPr/>
              <p:nvPr/>
            </p:nvSpPr>
            <p:spPr>
              <a:xfrm>
                <a:off x="1196402" y="1552420"/>
                <a:ext cx="67612" cy="96288"/>
              </a:xfrm>
              <a:custGeom>
                <a:avLst/>
                <a:gdLst>
                  <a:gd name="connsiteX0" fmla="*/ 67612 w 67612"/>
                  <a:gd name="connsiteY0" fmla="*/ 0 h 96288"/>
                  <a:gd name="connsiteX1" fmla="*/ 46894 w 67612"/>
                  <a:gd name="connsiteY1" fmla="*/ 0 h 96288"/>
                  <a:gd name="connsiteX2" fmla="*/ 35037 w 67612"/>
                  <a:gd name="connsiteY2" fmla="*/ 30756 h 96288"/>
                  <a:gd name="connsiteX3" fmla="*/ 22565 w 67612"/>
                  <a:gd name="connsiteY3" fmla="*/ 0 h 96288"/>
                  <a:gd name="connsiteX4" fmla="*/ 0 w 67612"/>
                  <a:gd name="connsiteY4" fmla="*/ 0 h 96288"/>
                  <a:gd name="connsiteX5" fmla="*/ 25067 w 67612"/>
                  <a:gd name="connsiteY5" fmla="*/ 53803 h 96288"/>
                  <a:gd name="connsiteX6" fmla="*/ 25067 w 67612"/>
                  <a:gd name="connsiteY6" fmla="*/ 96288 h 96288"/>
                  <a:gd name="connsiteX7" fmla="*/ 45991 w 67612"/>
                  <a:gd name="connsiteY7" fmla="*/ 96288 h 96288"/>
                  <a:gd name="connsiteX8" fmla="*/ 45991 w 67612"/>
                  <a:gd name="connsiteY8" fmla="*/ 53680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12" h="96288">
                    <a:moveTo>
                      <a:pt x="67612" y="0"/>
                    </a:moveTo>
                    <a:lnTo>
                      <a:pt x="46894" y="0"/>
                    </a:lnTo>
                    <a:lnTo>
                      <a:pt x="35037" y="30756"/>
                    </a:lnTo>
                    <a:lnTo>
                      <a:pt x="22565" y="0"/>
                    </a:lnTo>
                    <a:lnTo>
                      <a:pt x="0" y="0"/>
                    </a:lnTo>
                    <a:lnTo>
                      <a:pt x="25067" y="53803"/>
                    </a:lnTo>
                    <a:lnTo>
                      <a:pt x="25067" y="96288"/>
                    </a:lnTo>
                    <a:lnTo>
                      <a:pt x="45991" y="96288"/>
                    </a:lnTo>
                    <a:lnTo>
                      <a:pt x="45991" y="53680"/>
                    </a:lnTo>
                    <a:close/>
                  </a:path>
                </a:pathLst>
              </a:custGeom>
              <a:solidFill>
                <a:srgbClr val="7C92C5"/>
              </a:solidFill>
              <a:ln w="409"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E70FCC3C-2284-BE76-6A3B-134B66CD7B80}"/>
                  </a:ext>
                </a:extLst>
              </p:cNvPr>
              <p:cNvSpPr/>
              <p:nvPr/>
            </p:nvSpPr>
            <p:spPr>
              <a:xfrm>
                <a:off x="1356859" y="1552420"/>
                <a:ext cx="45170" cy="96288"/>
              </a:xfrm>
              <a:custGeom>
                <a:avLst/>
                <a:gdLst>
                  <a:gd name="connsiteX0" fmla="*/ 20924 w 45170"/>
                  <a:gd name="connsiteY0" fmla="*/ 0 h 96288"/>
                  <a:gd name="connsiteX1" fmla="*/ 0 w 45170"/>
                  <a:gd name="connsiteY1" fmla="*/ 0 h 96288"/>
                  <a:gd name="connsiteX2" fmla="*/ 0 w 45170"/>
                  <a:gd name="connsiteY2" fmla="*/ 96288 h 96288"/>
                  <a:gd name="connsiteX3" fmla="*/ 45171 w 45170"/>
                  <a:gd name="connsiteY3" fmla="*/ 96288 h 96288"/>
                  <a:gd name="connsiteX4" fmla="*/ 45171 w 45170"/>
                  <a:gd name="connsiteY4" fmla="*/ 77506 h 96288"/>
                  <a:gd name="connsiteX5" fmla="*/ 20924 w 45170"/>
                  <a:gd name="connsiteY5" fmla="*/ 77506 h 9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0" h="96288">
                    <a:moveTo>
                      <a:pt x="20924" y="0"/>
                    </a:moveTo>
                    <a:lnTo>
                      <a:pt x="0" y="0"/>
                    </a:lnTo>
                    <a:lnTo>
                      <a:pt x="0" y="96288"/>
                    </a:lnTo>
                    <a:lnTo>
                      <a:pt x="45171" y="96288"/>
                    </a:lnTo>
                    <a:lnTo>
                      <a:pt x="45171" y="77506"/>
                    </a:lnTo>
                    <a:lnTo>
                      <a:pt x="20924" y="77506"/>
                    </a:lnTo>
                    <a:close/>
                  </a:path>
                </a:pathLst>
              </a:custGeom>
              <a:solidFill>
                <a:srgbClr val="7C92C5"/>
              </a:solidFill>
              <a:ln w="409"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D1AC7215-52C3-D73D-EB4B-1CE7961A1C7E}"/>
                  </a:ext>
                </a:extLst>
              </p:cNvPr>
              <p:cNvSpPr/>
              <p:nvPr/>
            </p:nvSpPr>
            <p:spPr>
              <a:xfrm>
                <a:off x="182956" y="1686436"/>
                <a:ext cx="20964" cy="96370"/>
              </a:xfrm>
              <a:custGeom>
                <a:avLst/>
                <a:gdLst>
                  <a:gd name="connsiteX0" fmla="*/ 0 w 20964"/>
                  <a:gd name="connsiteY0" fmla="*/ 0 h 96370"/>
                  <a:gd name="connsiteX1" fmla="*/ 20965 w 20964"/>
                  <a:gd name="connsiteY1" fmla="*/ 0 h 96370"/>
                  <a:gd name="connsiteX2" fmla="*/ 20965 w 20964"/>
                  <a:gd name="connsiteY2" fmla="*/ 96370 h 96370"/>
                  <a:gd name="connsiteX3" fmla="*/ 0 w 20964"/>
                  <a:gd name="connsiteY3" fmla="*/ 96370 h 96370"/>
                </a:gdLst>
                <a:ahLst/>
                <a:cxnLst>
                  <a:cxn ang="0">
                    <a:pos x="connsiteX0" y="connsiteY0"/>
                  </a:cxn>
                  <a:cxn ang="0">
                    <a:pos x="connsiteX1" y="connsiteY1"/>
                  </a:cxn>
                  <a:cxn ang="0">
                    <a:pos x="connsiteX2" y="connsiteY2"/>
                  </a:cxn>
                  <a:cxn ang="0">
                    <a:pos x="connsiteX3" y="connsiteY3"/>
                  </a:cxn>
                </a:cxnLst>
                <a:rect l="l" t="t" r="r" b="b"/>
                <a:pathLst>
                  <a:path w="20964" h="96370">
                    <a:moveTo>
                      <a:pt x="0" y="0"/>
                    </a:moveTo>
                    <a:lnTo>
                      <a:pt x="20965" y="0"/>
                    </a:lnTo>
                    <a:lnTo>
                      <a:pt x="20965" y="96370"/>
                    </a:lnTo>
                    <a:lnTo>
                      <a:pt x="0" y="96370"/>
                    </a:lnTo>
                    <a:close/>
                  </a:path>
                </a:pathLst>
              </a:custGeom>
              <a:solidFill>
                <a:srgbClr val="00549E"/>
              </a:solidFill>
              <a:ln w="409"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1F0CA6D1-02F4-37A7-FB4C-DEFC1F1929B0}"/>
                  </a:ext>
                </a:extLst>
              </p:cNvPr>
              <p:cNvSpPr/>
              <p:nvPr/>
            </p:nvSpPr>
            <p:spPr>
              <a:xfrm>
                <a:off x="307267" y="1686436"/>
                <a:ext cx="67366" cy="96370"/>
              </a:xfrm>
              <a:custGeom>
                <a:avLst/>
                <a:gdLst>
                  <a:gd name="connsiteX0" fmla="*/ 67366 w 67366"/>
                  <a:gd name="connsiteY0" fmla="*/ 96370 h 96370"/>
                  <a:gd name="connsiteX1" fmla="*/ 45335 w 67366"/>
                  <a:gd name="connsiteY1" fmla="*/ 96370 h 96370"/>
                  <a:gd name="connsiteX2" fmla="*/ 20596 w 67366"/>
                  <a:gd name="connsiteY2" fmla="*/ 35677 h 96370"/>
                  <a:gd name="connsiteX3" fmla="*/ 20308 w 67366"/>
                  <a:gd name="connsiteY3" fmla="*/ 35677 h 96370"/>
                  <a:gd name="connsiteX4" fmla="*/ 20308 w 67366"/>
                  <a:gd name="connsiteY4" fmla="*/ 96370 h 96370"/>
                  <a:gd name="connsiteX5" fmla="*/ 0 w 67366"/>
                  <a:gd name="connsiteY5" fmla="*/ 96370 h 96370"/>
                  <a:gd name="connsiteX6" fmla="*/ 0 w 67366"/>
                  <a:gd name="connsiteY6" fmla="*/ 0 h 96370"/>
                  <a:gd name="connsiteX7" fmla="*/ 22852 w 67366"/>
                  <a:gd name="connsiteY7" fmla="*/ 0 h 96370"/>
                  <a:gd name="connsiteX8" fmla="*/ 47181 w 67366"/>
                  <a:gd name="connsiteY8" fmla="*/ 59791 h 96370"/>
                  <a:gd name="connsiteX9" fmla="*/ 47591 w 67366"/>
                  <a:gd name="connsiteY9" fmla="*/ 59791 h 96370"/>
                  <a:gd name="connsiteX10" fmla="*/ 47591 w 67366"/>
                  <a:gd name="connsiteY10" fmla="*/ 0 h 96370"/>
                  <a:gd name="connsiteX11" fmla="*/ 67366 w 67366"/>
                  <a:gd name="connsiteY11" fmla="*/ 0 h 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66" h="96370">
                    <a:moveTo>
                      <a:pt x="67366" y="96370"/>
                    </a:moveTo>
                    <a:lnTo>
                      <a:pt x="45335" y="96370"/>
                    </a:lnTo>
                    <a:lnTo>
                      <a:pt x="20596" y="35677"/>
                    </a:lnTo>
                    <a:lnTo>
                      <a:pt x="20308" y="35677"/>
                    </a:lnTo>
                    <a:lnTo>
                      <a:pt x="20308" y="96370"/>
                    </a:lnTo>
                    <a:lnTo>
                      <a:pt x="0" y="96370"/>
                    </a:lnTo>
                    <a:lnTo>
                      <a:pt x="0" y="0"/>
                    </a:lnTo>
                    <a:lnTo>
                      <a:pt x="22852" y="0"/>
                    </a:lnTo>
                    <a:lnTo>
                      <a:pt x="47181" y="59791"/>
                    </a:lnTo>
                    <a:lnTo>
                      <a:pt x="47591" y="59791"/>
                    </a:lnTo>
                    <a:lnTo>
                      <a:pt x="47591" y="0"/>
                    </a:lnTo>
                    <a:lnTo>
                      <a:pt x="67366" y="0"/>
                    </a:lnTo>
                    <a:close/>
                  </a:path>
                </a:pathLst>
              </a:custGeom>
              <a:solidFill>
                <a:srgbClr val="00549E"/>
              </a:solidFill>
              <a:ln w="409"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8D1FE65-7791-B24C-881D-E2A1A8973336}"/>
                  </a:ext>
                </a:extLst>
              </p:cNvPr>
              <p:cNvSpPr/>
              <p:nvPr/>
            </p:nvSpPr>
            <p:spPr>
              <a:xfrm>
                <a:off x="471129" y="1684304"/>
                <a:ext cx="50545" cy="100347"/>
              </a:xfrm>
              <a:custGeom>
                <a:avLst/>
                <a:gdLst>
                  <a:gd name="connsiteX0" fmla="*/ 44145 w 50545"/>
                  <a:gd name="connsiteY0" fmla="*/ 27476 h 100347"/>
                  <a:gd name="connsiteX1" fmla="*/ 30114 w 50545"/>
                  <a:gd name="connsiteY1" fmla="*/ 19807 h 100347"/>
                  <a:gd name="connsiteX2" fmla="*/ 24042 w 50545"/>
                  <a:gd name="connsiteY2" fmla="*/ 22063 h 100347"/>
                  <a:gd name="connsiteX3" fmla="*/ 21375 w 50545"/>
                  <a:gd name="connsiteY3" fmla="*/ 27025 h 100347"/>
                  <a:gd name="connsiteX4" fmla="*/ 29786 w 50545"/>
                  <a:gd name="connsiteY4" fmla="*/ 38876 h 100347"/>
                  <a:gd name="connsiteX5" fmla="*/ 42340 w 50545"/>
                  <a:gd name="connsiteY5" fmla="*/ 49907 h 100347"/>
                  <a:gd name="connsiteX6" fmla="*/ 48289 w 50545"/>
                  <a:gd name="connsiteY6" fmla="*/ 59421 h 100347"/>
                  <a:gd name="connsiteX7" fmla="*/ 50545 w 50545"/>
                  <a:gd name="connsiteY7" fmla="*/ 71355 h 100347"/>
                  <a:gd name="connsiteX8" fmla="*/ 42381 w 50545"/>
                  <a:gd name="connsiteY8" fmla="*/ 92187 h 100347"/>
                  <a:gd name="connsiteX9" fmla="*/ 21334 w 50545"/>
                  <a:gd name="connsiteY9" fmla="*/ 100348 h 100347"/>
                  <a:gd name="connsiteX10" fmla="*/ 739 w 50545"/>
                  <a:gd name="connsiteY10" fmla="*/ 92761 h 100347"/>
                  <a:gd name="connsiteX11" fmla="*/ 739 w 50545"/>
                  <a:gd name="connsiteY11" fmla="*/ 70002 h 100347"/>
                  <a:gd name="connsiteX12" fmla="*/ 20144 w 50545"/>
                  <a:gd name="connsiteY12" fmla="*/ 80500 h 100347"/>
                  <a:gd name="connsiteX13" fmla="*/ 27365 w 50545"/>
                  <a:gd name="connsiteY13" fmla="*/ 78080 h 100347"/>
                  <a:gd name="connsiteX14" fmla="*/ 30237 w 50545"/>
                  <a:gd name="connsiteY14" fmla="*/ 72257 h 100347"/>
                  <a:gd name="connsiteX15" fmla="*/ 22852 w 50545"/>
                  <a:gd name="connsiteY15" fmla="*/ 60816 h 100347"/>
                  <a:gd name="connsiteX16" fmla="*/ 7303 w 50545"/>
                  <a:gd name="connsiteY16" fmla="*/ 45725 h 100347"/>
                  <a:gd name="connsiteX17" fmla="*/ 1805 w 50545"/>
                  <a:gd name="connsiteY17" fmla="*/ 35718 h 100347"/>
                  <a:gd name="connsiteX18" fmla="*/ 0 w 50545"/>
                  <a:gd name="connsiteY18" fmla="*/ 25548 h 100347"/>
                  <a:gd name="connsiteX19" fmla="*/ 7836 w 50545"/>
                  <a:gd name="connsiteY19" fmla="*/ 7217 h 100347"/>
                  <a:gd name="connsiteX20" fmla="*/ 27734 w 50545"/>
                  <a:gd name="connsiteY20" fmla="*/ 0 h 100347"/>
                  <a:gd name="connsiteX21" fmla="*/ 45991 w 50545"/>
                  <a:gd name="connsiteY21" fmla="*/ 5372 h 100347"/>
                  <a:gd name="connsiteX22" fmla="*/ 44145 w 50545"/>
                  <a:gd name="connsiteY22" fmla="*/ 27476 h 10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545" h="100347">
                    <a:moveTo>
                      <a:pt x="44145" y="27476"/>
                    </a:moveTo>
                    <a:cubicBezTo>
                      <a:pt x="38647" y="21078"/>
                      <a:pt x="35160" y="19807"/>
                      <a:pt x="30114" y="19807"/>
                    </a:cubicBezTo>
                    <a:cubicBezTo>
                      <a:pt x="27857" y="19807"/>
                      <a:pt x="25847" y="20586"/>
                      <a:pt x="24042" y="22063"/>
                    </a:cubicBezTo>
                    <a:cubicBezTo>
                      <a:pt x="22237" y="23539"/>
                      <a:pt x="21375" y="25220"/>
                      <a:pt x="21375" y="27025"/>
                    </a:cubicBezTo>
                    <a:cubicBezTo>
                      <a:pt x="21375" y="30387"/>
                      <a:pt x="24165" y="34324"/>
                      <a:pt x="29786" y="38876"/>
                    </a:cubicBezTo>
                    <a:cubicBezTo>
                      <a:pt x="35693" y="43510"/>
                      <a:pt x="39837" y="47201"/>
                      <a:pt x="42340" y="49907"/>
                    </a:cubicBezTo>
                    <a:cubicBezTo>
                      <a:pt x="44801" y="52573"/>
                      <a:pt x="46771" y="55772"/>
                      <a:pt x="48289" y="59421"/>
                    </a:cubicBezTo>
                    <a:cubicBezTo>
                      <a:pt x="49766" y="63071"/>
                      <a:pt x="50545" y="67049"/>
                      <a:pt x="50545" y="71355"/>
                    </a:cubicBezTo>
                    <a:cubicBezTo>
                      <a:pt x="50545" y="79803"/>
                      <a:pt x="47796" y="86733"/>
                      <a:pt x="42381" y="92187"/>
                    </a:cubicBezTo>
                    <a:cubicBezTo>
                      <a:pt x="36883" y="97600"/>
                      <a:pt x="29909" y="100348"/>
                      <a:pt x="21334" y="100348"/>
                    </a:cubicBezTo>
                    <a:cubicBezTo>
                      <a:pt x="14318" y="100348"/>
                      <a:pt x="7467" y="97805"/>
                      <a:pt x="739" y="92761"/>
                    </a:cubicBezTo>
                    <a:lnTo>
                      <a:pt x="739" y="70002"/>
                    </a:lnTo>
                    <a:cubicBezTo>
                      <a:pt x="7221" y="76973"/>
                      <a:pt x="13662" y="80500"/>
                      <a:pt x="20144" y="80500"/>
                    </a:cubicBezTo>
                    <a:cubicBezTo>
                      <a:pt x="23016" y="80500"/>
                      <a:pt x="25437" y="79680"/>
                      <a:pt x="27365" y="78080"/>
                    </a:cubicBezTo>
                    <a:cubicBezTo>
                      <a:pt x="29293" y="76522"/>
                      <a:pt x="30237" y="74554"/>
                      <a:pt x="30237" y="72257"/>
                    </a:cubicBezTo>
                    <a:cubicBezTo>
                      <a:pt x="30237" y="68812"/>
                      <a:pt x="27775" y="64999"/>
                      <a:pt x="22852" y="60816"/>
                    </a:cubicBezTo>
                    <a:cubicBezTo>
                      <a:pt x="14934" y="54049"/>
                      <a:pt x="9723" y="49005"/>
                      <a:pt x="7303" y="45725"/>
                    </a:cubicBezTo>
                    <a:cubicBezTo>
                      <a:pt x="4841" y="42403"/>
                      <a:pt x="2995" y="39081"/>
                      <a:pt x="1805" y="35718"/>
                    </a:cubicBezTo>
                    <a:cubicBezTo>
                      <a:pt x="574" y="32356"/>
                      <a:pt x="0" y="28952"/>
                      <a:pt x="0" y="25548"/>
                    </a:cubicBezTo>
                    <a:cubicBezTo>
                      <a:pt x="0" y="18167"/>
                      <a:pt x="2585" y="12098"/>
                      <a:pt x="7836" y="7217"/>
                    </a:cubicBezTo>
                    <a:cubicBezTo>
                      <a:pt x="13047" y="2420"/>
                      <a:pt x="19693" y="0"/>
                      <a:pt x="27734" y="0"/>
                    </a:cubicBezTo>
                    <a:cubicBezTo>
                      <a:pt x="33847" y="0"/>
                      <a:pt x="39919" y="1804"/>
                      <a:pt x="45991" y="5372"/>
                    </a:cubicBezTo>
                    <a:lnTo>
                      <a:pt x="44145" y="27476"/>
                    </a:lnTo>
                    <a:close/>
                  </a:path>
                </a:pathLst>
              </a:custGeom>
              <a:solidFill>
                <a:srgbClr val="00549E"/>
              </a:solidFill>
              <a:ln w="409"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1A390014-96C4-8612-C082-5E19E8DB054A}"/>
                  </a:ext>
                </a:extLst>
              </p:cNvPr>
              <p:cNvSpPr/>
              <p:nvPr/>
            </p:nvSpPr>
            <p:spPr>
              <a:xfrm>
                <a:off x="612918" y="1686436"/>
                <a:ext cx="58996" cy="96370"/>
              </a:xfrm>
              <a:custGeom>
                <a:avLst/>
                <a:gdLst>
                  <a:gd name="connsiteX0" fmla="*/ 58997 w 58996"/>
                  <a:gd name="connsiteY0" fmla="*/ 18659 h 96370"/>
                  <a:gd name="connsiteX1" fmla="*/ 40124 w 58996"/>
                  <a:gd name="connsiteY1" fmla="*/ 18659 h 96370"/>
                  <a:gd name="connsiteX2" fmla="*/ 40124 w 58996"/>
                  <a:gd name="connsiteY2" fmla="*/ 96370 h 96370"/>
                  <a:gd name="connsiteX3" fmla="*/ 19160 w 58996"/>
                  <a:gd name="connsiteY3" fmla="*/ 96370 h 96370"/>
                  <a:gd name="connsiteX4" fmla="*/ 19160 w 58996"/>
                  <a:gd name="connsiteY4" fmla="*/ 18823 h 96370"/>
                  <a:gd name="connsiteX5" fmla="*/ 0 w 58996"/>
                  <a:gd name="connsiteY5" fmla="*/ 18823 h 96370"/>
                  <a:gd name="connsiteX6" fmla="*/ 0 w 58996"/>
                  <a:gd name="connsiteY6" fmla="*/ 0 h 96370"/>
                  <a:gd name="connsiteX7" fmla="*/ 58997 w 58996"/>
                  <a:gd name="connsiteY7" fmla="*/ 0 h 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96" h="96370">
                    <a:moveTo>
                      <a:pt x="58997" y="18659"/>
                    </a:moveTo>
                    <a:lnTo>
                      <a:pt x="40124" y="18659"/>
                    </a:lnTo>
                    <a:lnTo>
                      <a:pt x="40124" y="96370"/>
                    </a:lnTo>
                    <a:lnTo>
                      <a:pt x="19160" y="96370"/>
                    </a:lnTo>
                    <a:lnTo>
                      <a:pt x="19160" y="18823"/>
                    </a:lnTo>
                    <a:lnTo>
                      <a:pt x="0" y="18823"/>
                    </a:lnTo>
                    <a:lnTo>
                      <a:pt x="0" y="0"/>
                    </a:lnTo>
                    <a:lnTo>
                      <a:pt x="58997" y="0"/>
                    </a:lnTo>
                    <a:close/>
                  </a:path>
                </a:pathLst>
              </a:custGeom>
              <a:solidFill>
                <a:srgbClr val="00549E"/>
              </a:solidFill>
              <a:ln w="409"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60634D59-45B8-4E23-FA24-6BDA8BC56654}"/>
                  </a:ext>
                </a:extLst>
              </p:cNvPr>
              <p:cNvSpPr/>
              <p:nvPr/>
            </p:nvSpPr>
            <p:spPr>
              <a:xfrm>
                <a:off x="769969" y="1686436"/>
                <a:ext cx="20964" cy="96370"/>
              </a:xfrm>
              <a:custGeom>
                <a:avLst/>
                <a:gdLst>
                  <a:gd name="connsiteX0" fmla="*/ 0 w 20964"/>
                  <a:gd name="connsiteY0" fmla="*/ 0 h 96370"/>
                  <a:gd name="connsiteX1" fmla="*/ 20965 w 20964"/>
                  <a:gd name="connsiteY1" fmla="*/ 0 h 96370"/>
                  <a:gd name="connsiteX2" fmla="*/ 20965 w 20964"/>
                  <a:gd name="connsiteY2" fmla="*/ 96370 h 96370"/>
                  <a:gd name="connsiteX3" fmla="*/ 0 w 20964"/>
                  <a:gd name="connsiteY3" fmla="*/ 96370 h 96370"/>
                </a:gdLst>
                <a:ahLst/>
                <a:cxnLst>
                  <a:cxn ang="0">
                    <a:pos x="connsiteX0" y="connsiteY0"/>
                  </a:cxn>
                  <a:cxn ang="0">
                    <a:pos x="connsiteX1" y="connsiteY1"/>
                  </a:cxn>
                  <a:cxn ang="0">
                    <a:pos x="connsiteX2" y="connsiteY2"/>
                  </a:cxn>
                  <a:cxn ang="0">
                    <a:pos x="connsiteX3" y="connsiteY3"/>
                  </a:cxn>
                </a:cxnLst>
                <a:rect l="l" t="t" r="r" b="b"/>
                <a:pathLst>
                  <a:path w="20964" h="96370">
                    <a:moveTo>
                      <a:pt x="0" y="0"/>
                    </a:moveTo>
                    <a:lnTo>
                      <a:pt x="20965" y="0"/>
                    </a:lnTo>
                    <a:lnTo>
                      <a:pt x="20965" y="96370"/>
                    </a:lnTo>
                    <a:lnTo>
                      <a:pt x="0" y="96370"/>
                    </a:lnTo>
                    <a:close/>
                  </a:path>
                </a:pathLst>
              </a:custGeom>
              <a:solidFill>
                <a:srgbClr val="00549E"/>
              </a:solidFill>
              <a:ln w="409"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6B3FFF1D-95EC-FAEE-D718-C8ABEA3F5134}"/>
                  </a:ext>
                </a:extLst>
              </p:cNvPr>
              <p:cNvSpPr/>
              <p:nvPr/>
            </p:nvSpPr>
            <p:spPr>
              <a:xfrm>
                <a:off x="887265" y="1686436"/>
                <a:ext cx="58996" cy="96370"/>
              </a:xfrm>
              <a:custGeom>
                <a:avLst/>
                <a:gdLst>
                  <a:gd name="connsiteX0" fmla="*/ 58997 w 58996"/>
                  <a:gd name="connsiteY0" fmla="*/ 18659 h 96370"/>
                  <a:gd name="connsiteX1" fmla="*/ 40165 w 58996"/>
                  <a:gd name="connsiteY1" fmla="*/ 18659 h 96370"/>
                  <a:gd name="connsiteX2" fmla="*/ 40165 w 58996"/>
                  <a:gd name="connsiteY2" fmla="*/ 96370 h 96370"/>
                  <a:gd name="connsiteX3" fmla="*/ 19201 w 58996"/>
                  <a:gd name="connsiteY3" fmla="*/ 96370 h 96370"/>
                  <a:gd name="connsiteX4" fmla="*/ 19201 w 58996"/>
                  <a:gd name="connsiteY4" fmla="*/ 18823 h 96370"/>
                  <a:gd name="connsiteX5" fmla="*/ 0 w 58996"/>
                  <a:gd name="connsiteY5" fmla="*/ 18823 h 96370"/>
                  <a:gd name="connsiteX6" fmla="*/ 0 w 58996"/>
                  <a:gd name="connsiteY6" fmla="*/ 0 h 96370"/>
                  <a:gd name="connsiteX7" fmla="*/ 58997 w 58996"/>
                  <a:gd name="connsiteY7" fmla="*/ 0 h 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96" h="96370">
                    <a:moveTo>
                      <a:pt x="58997" y="18659"/>
                    </a:moveTo>
                    <a:lnTo>
                      <a:pt x="40165" y="18659"/>
                    </a:lnTo>
                    <a:lnTo>
                      <a:pt x="40165" y="96370"/>
                    </a:lnTo>
                    <a:lnTo>
                      <a:pt x="19201" y="96370"/>
                    </a:lnTo>
                    <a:lnTo>
                      <a:pt x="19201" y="18823"/>
                    </a:lnTo>
                    <a:lnTo>
                      <a:pt x="0" y="18823"/>
                    </a:lnTo>
                    <a:lnTo>
                      <a:pt x="0" y="0"/>
                    </a:lnTo>
                    <a:lnTo>
                      <a:pt x="58997" y="0"/>
                    </a:lnTo>
                    <a:close/>
                  </a:path>
                </a:pathLst>
              </a:custGeom>
              <a:solidFill>
                <a:srgbClr val="00549E"/>
              </a:solidFill>
              <a:ln w="409"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BCD0913F-3F81-B0A1-0E82-42EA358E9C26}"/>
                  </a:ext>
                </a:extLst>
              </p:cNvPr>
              <p:cNvSpPr/>
              <p:nvPr/>
            </p:nvSpPr>
            <p:spPr>
              <a:xfrm>
                <a:off x="1040541" y="1686436"/>
                <a:ext cx="62073" cy="98256"/>
              </a:xfrm>
              <a:custGeom>
                <a:avLst/>
                <a:gdLst>
                  <a:gd name="connsiteX0" fmla="*/ 62033 w 62073"/>
                  <a:gd name="connsiteY0" fmla="*/ 69140 h 98256"/>
                  <a:gd name="connsiteX1" fmla="*/ 53868 w 62073"/>
                  <a:gd name="connsiteY1" fmla="*/ 90465 h 98256"/>
                  <a:gd name="connsiteX2" fmla="*/ 31180 w 62073"/>
                  <a:gd name="connsiteY2" fmla="*/ 98257 h 98256"/>
                  <a:gd name="connsiteX3" fmla="*/ 8082 w 62073"/>
                  <a:gd name="connsiteY3" fmla="*/ 90301 h 98256"/>
                  <a:gd name="connsiteX4" fmla="*/ 0 w 62073"/>
                  <a:gd name="connsiteY4" fmla="*/ 67541 h 98256"/>
                  <a:gd name="connsiteX5" fmla="*/ 0 w 62073"/>
                  <a:gd name="connsiteY5" fmla="*/ 0 h 98256"/>
                  <a:gd name="connsiteX6" fmla="*/ 20924 w 62073"/>
                  <a:gd name="connsiteY6" fmla="*/ 0 h 98256"/>
                  <a:gd name="connsiteX7" fmla="*/ 20924 w 62073"/>
                  <a:gd name="connsiteY7" fmla="*/ 64219 h 98256"/>
                  <a:gd name="connsiteX8" fmla="*/ 23632 w 62073"/>
                  <a:gd name="connsiteY8" fmla="*/ 74677 h 98256"/>
                  <a:gd name="connsiteX9" fmla="*/ 31180 w 62073"/>
                  <a:gd name="connsiteY9" fmla="*/ 78326 h 98256"/>
                  <a:gd name="connsiteX10" fmla="*/ 38319 w 62073"/>
                  <a:gd name="connsiteY10" fmla="*/ 74759 h 98256"/>
                  <a:gd name="connsiteX11" fmla="*/ 40986 w 62073"/>
                  <a:gd name="connsiteY11" fmla="*/ 65204 h 98256"/>
                  <a:gd name="connsiteX12" fmla="*/ 40986 w 62073"/>
                  <a:gd name="connsiteY12" fmla="*/ 0 h 98256"/>
                  <a:gd name="connsiteX13" fmla="*/ 62074 w 62073"/>
                  <a:gd name="connsiteY13" fmla="*/ 0 h 98256"/>
                  <a:gd name="connsiteX14" fmla="*/ 62074 w 62073"/>
                  <a:gd name="connsiteY14" fmla="*/ 69140 h 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73" h="98256">
                    <a:moveTo>
                      <a:pt x="62033" y="69140"/>
                    </a:moveTo>
                    <a:cubicBezTo>
                      <a:pt x="62033" y="78203"/>
                      <a:pt x="59284" y="85298"/>
                      <a:pt x="53868" y="90465"/>
                    </a:cubicBezTo>
                    <a:cubicBezTo>
                      <a:pt x="48371" y="95632"/>
                      <a:pt x="40822" y="98257"/>
                      <a:pt x="31180" y="98257"/>
                    </a:cubicBezTo>
                    <a:cubicBezTo>
                      <a:pt x="21170" y="98257"/>
                      <a:pt x="13457" y="95591"/>
                      <a:pt x="8082" y="90301"/>
                    </a:cubicBezTo>
                    <a:cubicBezTo>
                      <a:pt x="2708" y="85011"/>
                      <a:pt x="0" y="77424"/>
                      <a:pt x="0" y="67541"/>
                    </a:cubicBezTo>
                    <a:lnTo>
                      <a:pt x="0" y="0"/>
                    </a:lnTo>
                    <a:lnTo>
                      <a:pt x="20924" y="0"/>
                    </a:lnTo>
                    <a:lnTo>
                      <a:pt x="20924" y="64219"/>
                    </a:lnTo>
                    <a:cubicBezTo>
                      <a:pt x="20924" y="68771"/>
                      <a:pt x="21826" y="72216"/>
                      <a:pt x="23632" y="74677"/>
                    </a:cubicBezTo>
                    <a:cubicBezTo>
                      <a:pt x="25437" y="77096"/>
                      <a:pt x="27939" y="78326"/>
                      <a:pt x="31180" y="78326"/>
                    </a:cubicBezTo>
                    <a:cubicBezTo>
                      <a:pt x="34257" y="78326"/>
                      <a:pt x="36637" y="77096"/>
                      <a:pt x="38319" y="74759"/>
                    </a:cubicBezTo>
                    <a:cubicBezTo>
                      <a:pt x="40083" y="72380"/>
                      <a:pt x="40986" y="69181"/>
                      <a:pt x="40986" y="65204"/>
                    </a:cubicBezTo>
                    <a:lnTo>
                      <a:pt x="40986" y="0"/>
                    </a:lnTo>
                    <a:lnTo>
                      <a:pt x="62074" y="0"/>
                    </a:lnTo>
                    <a:lnTo>
                      <a:pt x="62074" y="69140"/>
                    </a:lnTo>
                    <a:close/>
                  </a:path>
                </a:pathLst>
              </a:custGeom>
              <a:solidFill>
                <a:srgbClr val="00549E"/>
              </a:solidFill>
              <a:ln w="409"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568F1297-1F73-F4A2-78AF-882AA8DDDDA1}"/>
                  </a:ext>
                </a:extLst>
              </p:cNvPr>
              <p:cNvSpPr/>
              <p:nvPr/>
            </p:nvSpPr>
            <p:spPr>
              <a:xfrm>
                <a:off x="1198331" y="1686436"/>
                <a:ext cx="58955" cy="96370"/>
              </a:xfrm>
              <a:custGeom>
                <a:avLst/>
                <a:gdLst>
                  <a:gd name="connsiteX0" fmla="*/ 58956 w 58955"/>
                  <a:gd name="connsiteY0" fmla="*/ 18659 h 96370"/>
                  <a:gd name="connsiteX1" fmla="*/ 40124 w 58955"/>
                  <a:gd name="connsiteY1" fmla="*/ 18659 h 96370"/>
                  <a:gd name="connsiteX2" fmla="*/ 40124 w 58955"/>
                  <a:gd name="connsiteY2" fmla="*/ 96370 h 96370"/>
                  <a:gd name="connsiteX3" fmla="*/ 19201 w 58955"/>
                  <a:gd name="connsiteY3" fmla="*/ 96370 h 96370"/>
                  <a:gd name="connsiteX4" fmla="*/ 19201 w 58955"/>
                  <a:gd name="connsiteY4" fmla="*/ 18823 h 96370"/>
                  <a:gd name="connsiteX5" fmla="*/ 0 w 58955"/>
                  <a:gd name="connsiteY5" fmla="*/ 18823 h 96370"/>
                  <a:gd name="connsiteX6" fmla="*/ 0 w 58955"/>
                  <a:gd name="connsiteY6" fmla="*/ 0 h 96370"/>
                  <a:gd name="connsiteX7" fmla="*/ 58956 w 58955"/>
                  <a:gd name="connsiteY7" fmla="*/ 0 h 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55" h="96370">
                    <a:moveTo>
                      <a:pt x="58956" y="18659"/>
                    </a:moveTo>
                    <a:lnTo>
                      <a:pt x="40124" y="18659"/>
                    </a:lnTo>
                    <a:lnTo>
                      <a:pt x="40124" y="96370"/>
                    </a:lnTo>
                    <a:lnTo>
                      <a:pt x="19201" y="96370"/>
                    </a:lnTo>
                    <a:lnTo>
                      <a:pt x="19201" y="18823"/>
                    </a:lnTo>
                    <a:lnTo>
                      <a:pt x="0" y="18823"/>
                    </a:lnTo>
                    <a:lnTo>
                      <a:pt x="0" y="0"/>
                    </a:lnTo>
                    <a:lnTo>
                      <a:pt x="58956" y="0"/>
                    </a:lnTo>
                    <a:close/>
                  </a:path>
                </a:pathLst>
              </a:custGeom>
              <a:solidFill>
                <a:srgbClr val="00549E"/>
              </a:solidFill>
              <a:ln w="409"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B8626E1B-7D8E-D756-8C67-20617D956BF3}"/>
                  </a:ext>
                </a:extLst>
              </p:cNvPr>
              <p:cNvSpPr/>
              <p:nvPr/>
            </p:nvSpPr>
            <p:spPr>
              <a:xfrm>
                <a:off x="1352058" y="1686436"/>
                <a:ext cx="48206" cy="96370"/>
              </a:xfrm>
              <a:custGeom>
                <a:avLst/>
                <a:gdLst>
                  <a:gd name="connsiteX0" fmla="*/ 48207 w 48206"/>
                  <a:gd name="connsiteY0" fmla="*/ 96370 h 96370"/>
                  <a:gd name="connsiteX1" fmla="*/ 0 w 48206"/>
                  <a:gd name="connsiteY1" fmla="*/ 96370 h 96370"/>
                  <a:gd name="connsiteX2" fmla="*/ 0 w 48206"/>
                  <a:gd name="connsiteY2" fmla="*/ 0 h 96370"/>
                  <a:gd name="connsiteX3" fmla="*/ 45212 w 48206"/>
                  <a:gd name="connsiteY3" fmla="*/ 0 h 96370"/>
                  <a:gd name="connsiteX4" fmla="*/ 45212 w 48206"/>
                  <a:gd name="connsiteY4" fmla="*/ 18659 h 96370"/>
                  <a:gd name="connsiteX5" fmla="*/ 20924 w 48206"/>
                  <a:gd name="connsiteY5" fmla="*/ 18659 h 96370"/>
                  <a:gd name="connsiteX6" fmla="*/ 20924 w 48206"/>
                  <a:gd name="connsiteY6" fmla="*/ 38220 h 96370"/>
                  <a:gd name="connsiteX7" fmla="*/ 41683 w 48206"/>
                  <a:gd name="connsiteY7" fmla="*/ 38220 h 96370"/>
                  <a:gd name="connsiteX8" fmla="*/ 41683 w 48206"/>
                  <a:gd name="connsiteY8" fmla="*/ 56059 h 96370"/>
                  <a:gd name="connsiteX9" fmla="*/ 20924 w 48206"/>
                  <a:gd name="connsiteY9" fmla="*/ 56059 h 96370"/>
                  <a:gd name="connsiteX10" fmla="*/ 20924 w 48206"/>
                  <a:gd name="connsiteY10" fmla="*/ 77506 h 96370"/>
                  <a:gd name="connsiteX11" fmla="*/ 48207 w 48206"/>
                  <a:gd name="connsiteY11" fmla="*/ 77506 h 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206" h="96370">
                    <a:moveTo>
                      <a:pt x="48207" y="96370"/>
                    </a:moveTo>
                    <a:lnTo>
                      <a:pt x="0" y="96370"/>
                    </a:lnTo>
                    <a:lnTo>
                      <a:pt x="0" y="0"/>
                    </a:lnTo>
                    <a:lnTo>
                      <a:pt x="45212" y="0"/>
                    </a:lnTo>
                    <a:lnTo>
                      <a:pt x="45212" y="18659"/>
                    </a:lnTo>
                    <a:lnTo>
                      <a:pt x="20924" y="18659"/>
                    </a:lnTo>
                    <a:lnTo>
                      <a:pt x="20924" y="38220"/>
                    </a:lnTo>
                    <a:lnTo>
                      <a:pt x="41683" y="38220"/>
                    </a:lnTo>
                    <a:lnTo>
                      <a:pt x="41683" y="56059"/>
                    </a:lnTo>
                    <a:lnTo>
                      <a:pt x="20924" y="56059"/>
                    </a:lnTo>
                    <a:lnTo>
                      <a:pt x="20924" y="77506"/>
                    </a:lnTo>
                    <a:lnTo>
                      <a:pt x="48207" y="77506"/>
                    </a:lnTo>
                    <a:close/>
                  </a:path>
                </a:pathLst>
              </a:custGeom>
              <a:solidFill>
                <a:srgbClr val="00549E"/>
              </a:solidFill>
              <a:ln w="409" cap="flat">
                <a:noFill/>
                <a:prstDash val="solid"/>
                <a:miter/>
              </a:ln>
            </p:spPr>
            <p:txBody>
              <a:bodyPr rtlCol="0" anchor="ctr"/>
              <a:lstStyle/>
              <a:p>
                <a:endParaRPr lang="fr-FR"/>
              </a:p>
            </p:txBody>
          </p:sp>
        </p:grpSp>
      </p:grpSp>
      <p:sp>
        <p:nvSpPr>
          <p:cNvPr id="45" name="Espace réservé du contenu 3">
            <a:extLst>
              <a:ext uri="{FF2B5EF4-FFF2-40B4-BE49-F238E27FC236}">
                <a16:creationId xmlns:a16="http://schemas.microsoft.com/office/drawing/2014/main" id="{DAD49129-F223-DD29-5E20-AB69410ABD04}"/>
              </a:ext>
            </a:extLst>
          </p:cNvPr>
          <p:cNvSpPr txBox="1">
            <a:spLocks/>
          </p:cNvSpPr>
          <p:nvPr/>
        </p:nvSpPr>
        <p:spPr>
          <a:xfrm>
            <a:off x="299755" y="1406232"/>
            <a:ext cx="4220043" cy="984350"/>
          </a:xfrm>
          <a:prstGeom prst="rect">
            <a:avLst/>
          </a:prstGeom>
        </p:spPr>
        <p:txBody>
          <a:bodyPr vert="horz" lIns="0" tIns="0" rIns="0" bIns="0" rtlCol="0">
            <a:normAutofit/>
          </a:bodyPr>
          <a:lstStyle>
            <a:lvl1pPr marL="180000" indent="-180000" algn="l" defTabSz="685800" rtl="0" eaLnBrk="1" latinLnBrk="0" hangingPunct="1">
              <a:lnSpc>
                <a:spcPct val="80000"/>
              </a:lnSpc>
              <a:spcBef>
                <a:spcPts val="1000"/>
              </a:spcBef>
              <a:buClr>
                <a:schemeClr val="tx1"/>
              </a:buClr>
              <a:buFont typeface="Arial" panose="020B0604020202020204" pitchFamily="34" charset="0"/>
              <a:buChar char="•"/>
              <a:defRPr sz="2400" b="1" kern="1200">
                <a:solidFill>
                  <a:schemeClr val="tx1"/>
                </a:solidFill>
                <a:latin typeface="+mn-lt"/>
                <a:ea typeface="+mn-ea"/>
                <a:cs typeface="+mn-cs"/>
              </a:defRPr>
            </a:lvl1pPr>
            <a:lvl2pPr marL="180000" indent="-180000" algn="l" defTabSz="685800" rtl="0" eaLnBrk="1" latinLnBrk="0" hangingPunct="1">
              <a:lnSpc>
                <a:spcPct val="80000"/>
              </a:lnSpc>
              <a:spcBef>
                <a:spcPts val="375"/>
              </a:spcBef>
              <a:buClr>
                <a:schemeClr val="tx1"/>
              </a:buClr>
              <a:buFont typeface="Arial" panose="020B0604020202020204" pitchFamily="34" charset="0"/>
              <a:buChar char="•"/>
              <a:defRPr sz="2200" b="0" kern="1200">
                <a:solidFill>
                  <a:schemeClr val="tx1"/>
                </a:solidFill>
                <a:latin typeface="+mn-lt"/>
                <a:ea typeface="+mn-ea"/>
                <a:cs typeface="+mn-cs"/>
              </a:defRPr>
            </a:lvl2pPr>
            <a:lvl3pPr marL="180000" indent="-180000" algn="l" defTabSz="685800" rtl="0" eaLnBrk="1" latinLnBrk="0" hangingPunct="1">
              <a:lnSpc>
                <a:spcPct val="80000"/>
              </a:lnSpc>
              <a:spcBef>
                <a:spcPts val="375"/>
              </a:spcBef>
              <a:buClr>
                <a:schemeClr val="tx1"/>
              </a:buClr>
              <a:buFont typeface="Arial" panose="020B0604020202020204" pitchFamily="34" charset="0"/>
              <a:buChar char="•"/>
              <a:defRPr sz="1800" b="1" kern="1200">
                <a:solidFill>
                  <a:schemeClr val="tx1"/>
                </a:solidFill>
                <a:latin typeface="+mn-lt"/>
                <a:ea typeface="+mn-ea"/>
                <a:cs typeface="+mn-cs"/>
              </a:defRPr>
            </a:lvl3pPr>
            <a:lvl4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b="0" kern="1200">
                <a:solidFill>
                  <a:schemeClr val="tx1"/>
                </a:solidFill>
                <a:latin typeface="+mn-lt"/>
                <a:ea typeface="+mn-ea"/>
                <a:cs typeface="+mn-cs"/>
              </a:defRPr>
            </a:lvl4pPr>
            <a:lvl5pPr marL="180000" indent="-180000" algn="l" defTabSz="685800" rtl="0" eaLnBrk="1" latinLnBrk="0" hangingPunct="1">
              <a:lnSpc>
                <a:spcPct val="80000"/>
              </a:lnSpc>
              <a:spcBef>
                <a:spcPts val="375"/>
              </a:spcBef>
              <a:buClr>
                <a:schemeClr val="tx1"/>
              </a:buClr>
              <a:buFont typeface="Arial" panose="020B0604020202020204" pitchFamily="34" charset="0"/>
              <a:buChar char="•"/>
              <a:defRPr sz="1600" kern="1200">
                <a:solidFill>
                  <a:schemeClr val="bg1">
                    <a:lumMod val="6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lgn="just">
              <a:buNone/>
            </a:pPr>
            <a:r>
              <a:rPr lang="fr-FR" sz="1600" b="0" i="1" dirty="0"/>
              <a:t>« l’ensemble des interactions et des situations vécues par une personne ou son entourage tout au long de son parcours de santé. Ces interactions sont façonnées par l’organisation de ce parcours et par l’histoire de vie de la personne  »</a:t>
            </a:r>
            <a:endParaRPr lang="fr-FR" sz="1600" i="1" dirty="0"/>
          </a:p>
        </p:txBody>
      </p:sp>
      <p:pic>
        <p:nvPicPr>
          <p:cNvPr id="57" name="Image 56">
            <a:extLst>
              <a:ext uri="{FF2B5EF4-FFF2-40B4-BE49-F238E27FC236}">
                <a16:creationId xmlns:a16="http://schemas.microsoft.com/office/drawing/2014/main" id="{5D813907-B708-0366-F395-414F3A1CFD87}"/>
              </a:ext>
            </a:extLst>
          </p:cNvPr>
          <p:cNvPicPr>
            <a:picLocks noChangeAspect="1"/>
          </p:cNvPicPr>
          <p:nvPr/>
        </p:nvPicPr>
        <p:blipFill>
          <a:blip r:embed="rId3"/>
          <a:stretch>
            <a:fillRect/>
          </a:stretch>
        </p:blipFill>
        <p:spPr>
          <a:xfrm>
            <a:off x="3966065" y="2648018"/>
            <a:ext cx="5035732" cy="2017951"/>
          </a:xfrm>
          <a:prstGeom prst="rect">
            <a:avLst/>
          </a:prstGeom>
        </p:spPr>
      </p:pic>
    </p:spTree>
    <p:extLst>
      <p:ext uri="{BB962C8B-B14F-4D97-AF65-F5344CB8AC3E}">
        <p14:creationId xmlns:p14="http://schemas.microsoft.com/office/powerpoint/2010/main" val="37343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7A9CE38-CF48-B483-D158-0E3CB610B9DA}"/>
              </a:ext>
            </a:extLst>
          </p:cNvPr>
          <p:cNvSpPr>
            <a:spLocks noGrp="1"/>
          </p:cNvSpPr>
          <p:nvPr>
            <p:ph sz="half" idx="2"/>
          </p:nvPr>
        </p:nvSpPr>
        <p:spPr>
          <a:xfrm>
            <a:off x="4620248" y="1304236"/>
            <a:ext cx="4199769" cy="324569"/>
          </a:xfrm>
        </p:spPr>
        <p:txBody>
          <a:bodyPr anchor="ctr">
            <a:normAutofit/>
          </a:bodyPr>
          <a:lstStyle/>
          <a:p>
            <a:pPr marL="0" indent="0" algn="ctr">
              <a:buNone/>
            </a:pPr>
            <a:r>
              <a:rPr lang="fr-FR" sz="2000" u="sng" dirty="0"/>
              <a:t>Implication des patients</a:t>
            </a:r>
          </a:p>
        </p:txBody>
      </p:sp>
      <p:sp>
        <p:nvSpPr>
          <p:cNvPr id="3" name="Espace réservé du contenu 2">
            <a:extLst>
              <a:ext uri="{FF2B5EF4-FFF2-40B4-BE49-F238E27FC236}">
                <a16:creationId xmlns:a16="http://schemas.microsoft.com/office/drawing/2014/main" id="{F2A8883C-BF20-21E1-9D99-7A892DD0607F}"/>
              </a:ext>
            </a:extLst>
          </p:cNvPr>
          <p:cNvSpPr>
            <a:spLocks noGrp="1"/>
          </p:cNvSpPr>
          <p:nvPr>
            <p:ph sz="half" idx="1"/>
          </p:nvPr>
        </p:nvSpPr>
        <p:spPr>
          <a:xfrm>
            <a:off x="161328" y="1449796"/>
            <a:ext cx="4075625" cy="2558946"/>
          </a:xfrm>
        </p:spPr>
        <p:txBody>
          <a:bodyPr anchor="ctr">
            <a:normAutofit fontScale="92500"/>
          </a:bodyPr>
          <a:lstStyle/>
          <a:p>
            <a:r>
              <a:rPr lang="fr-FR" sz="2000" b="0" dirty="0"/>
              <a:t>À la suite d'une recherche qualitative (collaborative) pour constituer une base de questions pour mener des enquêtes sur les parcours </a:t>
            </a:r>
          </a:p>
          <a:p>
            <a:r>
              <a:rPr lang="fr-FR" sz="2000" b="0" dirty="0"/>
              <a:t>À destination de parents d’enfants, patients adultes et adultes transplantés</a:t>
            </a:r>
          </a:p>
          <a:p>
            <a:r>
              <a:rPr lang="fr-FR" sz="2000" b="0" dirty="0"/>
              <a:t>Pour démontrer l’apport de l’expérience patient pour améliorer les parcours de soins, de santé et de vie</a:t>
            </a:r>
            <a:endParaRPr lang="fr-FR" sz="2000" b="0" dirty="0">
              <a:highlight>
                <a:srgbClr val="FFFF00"/>
              </a:highlight>
            </a:endParaRPr>
          </a:p>
        </p:txBody>
      </p:sp>
      <p:sp>
        <p:nvSpPr>
          <p:cNvPr id="7" name="Titre 1">
            <a:extLst>
              <a:ext uri="{FF2B5EF4-FFF2-40B4-BE49-F238E27FC236}">
                <a16:creationId xmlns:a16="http://schemas.microsoft.com/office/drawing/2014/main" id="{77441D02-6A21-EDB7-A26A-A12D672ECDEA}"/>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Recherche participative </a:t>
            </a:r>
            <a:r>
              <a:rPr lang="fr-FR" dirty="0" err="1"/>
              <a:t>ExPaParM</a:t>
            </a:r>
            <a:r>
              <a:rPr lang="fr-FR" dirty="0"/>
              <a:t>-ACTION</a:t>
            </a:r>
          </a:p>
        </p:txBody>
      </p:sp>
      <p:grpSp>
        <p:nvGrpSpPr>
          <p:cNvPr id="56" name="Groupe 55">
            <a:extLst>
              <a:ext uri="{FF2B5EF4-FFF2-40B4-BE49-F238E27FC236}">
                <a16:creationId xmlns:a16="http://schemas.microsoft.com/office/drawing/2014/main" id="{5BB82503-90AC-3AB7-FCD6-F1AAB784DBBE}"/>
              </a:ext>
            </a:extLst>
          </p:cNvPr>
          <p:cNvGrpSpPr/>
          <p:nvPr/>
        </p:nvGrpSpPr>
        <p:grpSpPr>
          <a:xfrm>
            <a:off x="4400967" y="1695140"/>
            <a:ext cx="4638331" cy="2750462"/>
            <a:chOff x="4400967" y="1597420"/>
            <a:chExt cx="4638331" cy="2750462"/>
          </a:xfrm>
        </p:grpSpPr>
        <p:grpSp>
          <p:nvGrpSpPr>
            <p:cNvPr id="16" name="Groupe 15">
              <a:extLst>
                <a:ext uri="{FF2B5EF4-FFF2-40B4-BE49-F238E27FC236}">
                  <a16:creationId xmlns:a16="http://schemas.microsoft.com/office/drawing/2014/main" id="{8D77908B-0A2A-0F8D-DE48-D030128558E7}"/>
                </a:ext>
              </a:extLst>
            </p:cNvPr>
            <p:cNvGrpSpPr/>
            <p:nvPr/>
          </p:nvGrpSpPr>
          <p:grpSpPr>
            <a:xfrm>
              <a:off x="6558327" y="1597420"/>
              <a:ext cx="2411857" cy="667027"/>
              <a:chOff x="6558327" y="1597420"/>
              <a:chExt cx="2402797" cy="667027"/>
            </a:xfrm>
          </p:grpSpPr>
          <p:sp>
            <p:nvSpPr>
              <p:cNvPr id="30" name="Rectangle : coins arrondis 29">
                <a:extLst>
                  <a:ext uri="{FF2B5EF4-FFF2-40B4-BE49-F238E27FC236}">
                    <a16:creationId xmlns:a16="http://schemas.microsoft.com/office/drawing/2014/main" id="{2A04D667-C9D2-5AAE-BD59-AC8555D94B63}"/>
                  </a:ext>
                </a:extLst>
              </p:cNvPr>
              <p:cNvSpPr/>
              <p:nvPr/>
            </p:nvSpPr>
            <p:spPr>
              <a:xfrm>
                <a:off x="6558327" y="1597420"/>
                <a:ext cx="2402797" cy="667027"/>
              </a:xfrm>
              <a:prstGeom prst="round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grpSp>
            <p:nvGrpSpPr>
              <p:cNvPr id="15" name="Groupe 14">
                <a:extLst>
                  <a:ext uri="{FF2B5EF4-FFF2-40B4-BE49-F238E27FC236}">
                    <a16:creationId xmlns:a16="http://schemas.microsoft.com/office/drawing/2014/main" id="{45DAA2EF-39BD-04CA-F2E7-FC987093E496}"/>
                  </a:ext>
                </a:extLst>
              </p:cNvPr>
              <p:cNvGrpSpPr/>
              <p:nvPr/>
            </p:nvGrpSpPr>
            <p:grpSpPr>
              <a:xfrm>
                <a:off x="7119967" y="1618311"/>
                <a:ext cx="1279517" cy="625245"/>
                <a:chOff x="7119967" y="1608537"/>
                <a:chExt cx="1279517" cy="625245"/>
              </a:xfrm>
            </p:grpSpPr>
            <p:sp>
              <p:nvSpPr>
                <p:cNvPr id="32" name="ZoneTexte 31">
                  <a:extLst>
                    <a:ext uri="{FF2B5EF4-FFF2-40B4-BE49-F238E27FC236}">
                      <a16:creationId xmlns:a16="http://schemas.microsoft.com/office/drawing/2014/main" id="{354478C5-0193-2D67-F60E-D02BFA76332E}"/>
                    </a:ext>
                  </a:extLst>
                </p:cNvPr>
                <p:cNvSpPr txBox="1"/>
                <p:nvPr/>
              </p:nvSpPr>
              <p:spPr>
                <a:xfrm>
                  <a:off x="7119967" y="1608537"/>
                  <a:ext cx="1279517" cy="338554"/>
                </a:xfrm>
                <a:prstGeom prst="rect">
                  <a:avLst/>
                </a:prstGeom>
                <a:noFill/>
              </p:spPr>
              <p:txBody>
                <a:bodyPr wrap="none" rtlCol="0">
                  <a:spAutoFit/>
                </a:bodyPr>
                <a:lstStyle/>
                <a:p>
                  <a:r>
                    <a:rPr lang="fr-FR" sz="1600" b="1" i="1" dirty="0">
                      <a:solidFill>
                        <a:schemeClr val="tx1">
                          <a:lumMod val="75000"/>
                          <a:lumOff val="25000"/>
                        </a:schemeClr>
                      </a:solidFill>
                    </a:rPr>
                    <a:t>Tiers-veilleur</a:t>
                  </a:r>
                </a:p>
              </p:txBody>
            </p:sp>
            <p:pic>
              <p:nvPicPr>
                <p:cNvPr id="33" name="Image 32">
                  <a:extLst>
                    <a:ext uri="{FF2B5EF4-FFF2-40B4-BE49-F238E27FC236}">
                      <a16:creationId xmlns:a16="http://schemas.microsoft.com/office/drawing/2014/main" id="{9328575A-F584-A2D5-F240-D366A56D8A62}"/>
                    </a:ext>
                  </a:extLst>
                </p:cNvPr>
                <p:cNvPicPr>
                  <a:picLocks noChangeAspect="1"/>
                </p:cNvPicPr>
                <p:nvPr/>
              </p:nvPicPr>
              <p:blipFill>
                <a:blip r:embed="rId3"/>
                <a:stretch>
                  <a:fillRect/>
                </a:stretch>
              </p:blipFill>
              <p:spPr>
                <a:xfrm>
                  <a:off x="7270310" y="1876446"/>
                  <a:ext cx="978830" cy="357336"/>
                </a:xfrm>
                <a:prstGeom prst="rect">
                  <a:avLst/>
                </a:prstGeom>
              </p:spPr>
            </p:pic>
          </p:grpSp>
        </p:grpSp>
        <p:grpSp>
          <p:nvGrpSpPr>
            <p:cNvPr id="35" name="Groupe 34">
              <a:extLst>
                <a:ext uri="{FF2B5EF4-FFF2-40B4-BE49-F238E27FC236}">
                  <a16:creationId xmlns:a16="http://schemas.microsoft.com/office/drawing/2014/main" id="{F3E7F173-C143-FFB0-AAD4-B38E88EB4256}"/>
                </a:ext>
              </a:extLst>
            </p:cNvPr>
            <p:cNvGrpSpPr/>
            <p:nvPr/>
          </p:nvGrpSpPr>
          <p:grpSpPr>
            <a:xfrm>
              <a:off x="6299364" y="2141369"/>
              <a:ext cx="487455" cy="424281"/>
              <a:chOff x="9802431" y="3992715"/>
              <a:chExt cx="541821" cy="427444"/>
            </a:xfrm>
          </p:grpSpPr>
          <p:cxnSp>
            <p:nvCxnSpPr>
              <p:cNvPr id="36" name="Connecteur droit avec flèche 35">
                <a:extLst>
                  <a:ext uri="{FF2B5EF4-FFF2-40B4-BE49-F238E27FC236}">
                    <a16:creationId xmlns:a16="http://schemas.microsoft.com/office/drawing/2014/main" id="{65D68BA9-1132-1133-6DE4-9D691705EFB1}"/>
                  </a:ext>
                </a:extLst>
              </p:cNvPr>
              <p:cNvCxnSpPr/>
              <p:nvPr/>
            </p:nvCxnSpPr>
            <p:spPr>
              <a:xfrm flipH="1">
                <a:off x="9802431" y="4215190"/>
                <a:ext cx="288000" cy="0"/>
              </a:xfrm>
              <a:prstGeom prst="straightConnector1">
                <a:avLst/>
              </a:prstGeom>
              <a:ln w="317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C9D9662B-42B5-30C7-8AB0-843A16AA59F6}"/>
                  </a:ext>
                </a:extLst>
              </p:cNvPr>
              <p:cNvCxnSpPr>
                <a:cxnSpLocks noChangeAspect="1"/>
              </p:cNvCxnSpPr>
              <p:nvPr/>
            </p:nvCxnSpPr>
            <p:spPr>
              <a:xfrm flipV="1">
                <a:off x="10092252" y="3992715"/>
                <a:ext cx="252000" cy="228004"/>
              </a:xfrm>
              <a:prstGeom prst="straightConnector1">
                <a:avLst/>
              </a:prstGeom>
              <a:ln w="317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ECE70638-F398-4497-7A32-548458B730EF}"/>
                  </a:ext>
                </a:extLst>
              </p:cNvPr>
              <p:cNvCxnSpPr>
                <a:cxnSpLocks noChangeAspect="1"/>
              </p:cNvCxnSpPr>
              <p:nvPr/>
            </p:nvCxnSpPr>
            <p:spPr>
              <a:xfrm>
                <a:off x="10095542" y="4224726"/>
                <a:ext cx="216000" cy="195433"/>
              </a:xfrm>
              <a:prstGeom prst="straightConnector1">
                <a:avLst/>
              </a:prstGeom>
              <a:ln w="317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e 38">
              <a:extLst>
                <a:ext uri="{FF2B5EF4-FFF2-40B4-BE49-F238E27FC236}">
                  <a16:creationId xmlns:a16="http://schemas.microsoft.com/office/drawing/2014/main" id="{25164667-2A8A-CC3A-3B46-24F6B958EF84}"/>
                </a:ext>
              </a:extLst>
            </p:cNvPr>
            <p:cNvGrpSpPr/>
            <p:nvPr/>
          </p:nvGrpSpPr>
          <p:grpSpPr>
            <a:xfrm>
              <a:off x="4400967" y="1597420"/>
              <a:ext cx="2074063" cy="2750461"/>
              <a:chOff x="4400967" y="1597420"/>
              <a:chExt cx="2074063" cy="2750461"/>
            </a:xfrm>
          </p:grpSpPr>
          <p:grpSp>
            <p:nvGrpSpPr>
              <p:cNvPr id="14" name="Groupe 13">
                <a:extLst>
                  <a:ext uri="{FF2B5EF4-FFF2-40B4-BE49-F238E27FC236}">
                    <a16:creationId xmlns:a16="http://schemas.microsoft.com/office/drawing/2014/main" id="{A57021F2-CBBB-315A-96C2-F59A9994910C}"/>
                  </a:ext>
                </a:extLst>
              </p:cNvPr>
              <p:cNvGrpSpPr/>
              <p:nvPr/>
            </p:nvGrpSpPr>
            <p:grpSpPr>
              <a:xfrm>
                <a:off x="4400967" y="1597420"/>
                <a:ext cx="2074063" cy="2750461"/>
                <a:chOff x="4392454" y="1597420"/>
                <a:chExt cx="2074063" cy="2750462"/>
              </a:xfrm>
            </p:grpSpPr>
            <p:sp>
              <p:nvSpPr>
                <p:cNvPr id="27" name="Rectangle : coins arrondis 26">
                  <a:extLst>
                    <a:ext uri="{FF2B5EF4-FFF2-40B4-BE49-F238E27FC236}">
                      <a16:creationId xmlns:a16="http://schemas.microsoft.com/office/drawing/2014/main" id="{19837ADC-E42C-9DA2-B4D4-3C6D963D4E70}"/>
                    </a:ext>
                  </a:extLst>
                </p:cNvPr>
                <p:cNvSpPr/>
                <p:nvPr/>
              </p:nvSpPr>
              <p:spPr>
                <a:xfrm>
                  <a:off x="4392454" y="1597420"/>
                  <a:ext cx="2074063" cy="2750462"/>
                </a:xfrm>
                <a:prstGeom prst="roundRect">
                  <a:avLst/>
                </a:prstGeom>
                <a:noFill/>
                <a:ln w="19050">
                  <a:solidFill>
                    <a:srgbClr val="007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28" name="ZoneTexte 27">
                  <a:extLst>
                    <a:ext uri="{FF2B5EF4-FFF2-40B4-BE49-F238E27FC236}">
                      <a16:creationId xmlns:a16="http://schemas.microsoft.com/office/drawing/2014/main" id="{8DD6733E-00A0-853B-5279-25526C8DC23B}"/>
                    </a:ext>
                  </a:extLst>
                </p:cNvPr>
                <p:cNvSpPr txBox="1"/>
                <p:nvPr/>
              </p:nvSpPr>
              <p:spPr>
                <a:xfrm>
                  <a:off x="4452294" y="1707170"/>
                  <a:ext cx="1954382" cy="338553"/>
                </a:xfrm>
                <a:prstGeom prst="rect">
                  <a:avLst/>
                </a:prstGeom>
                <a:noFill/>
              </p:spPr>
              <p:txBody>
                <a:bodyPr wrap="none" rtlCol="0">
                  <a:spAutoFit/>
                </a:bodyPr>
                <a:lstStyle/>
                <a:p>
                  <a:pPr algn="ctr"/>
                  <a:r>
                    <a:rPr lang="fr-FR" sz="1600" b="1" i="1" dirty="0">
                      <a:solidFill>
                        <a:srgbClr val="007673"/>
                      </a:solidFill>
                    </a:rPr>
                    <a:t>Groupe de recherche</a:t>
                  </a:r>
                </a:p>
              </p:txBody>
            </p:sp>
          </p:grpSp>
          <p:grpSp>
            <p:nvGrpSpPr>
              <p:cNvPr id="23" name="Groupe 22">
                <a:extLst>
                  <a:ext uri="{FF2B5EF4-FFF2-40B4-BE49-F238E27FC236}">
                    <a16:creationId xmlns:a16="http://schemas.microsoft.com/office/drawing/2014/main" id="{FEF18041-0CF5-1115-361E-CB7C99F46B89}"/>
                  </a:ext>
                </a:extLst>
              </p:cNvPr>
              <p:cNvGrpSpPr/>
              <p:nvPr/>
            </p:nvGrpSpPr>
            <p:grpSpPr>
              <a:xfrm>
                <a:off x="4549033" y="2131355"/>
                <a:ext cx="1777930" cy="2050948"/>
                <a:chOff x="4549033" y="2058785"/>
                <a:chExt cx="1777930" cy="2050948"/>
              </a:xfrm>
            </p:grpSpPr>
            <p:grpSp>
              <p:nvGrpSpPr>
                <p:cNvPr id="19" name="Groupe 18">
                  <a:extLst>
                    <a:ext uri="{FF2B5EF4-FFF2-40B4-BE49-F238E27FC236}">
                      <a16:creationId xmlns:a16="http://schemas.microsoft.com/office/drawing/2014/main" id="{52AF860D-3E1A-6849-7DAA-F231CB666908}"/>
                    </a:ext>
                  </a:extLst>
                </p:cNvPr>
                <p:cNvGrpSpPr/>
                <p:nvPr/>
              </p:nvGrpSpPr>
              <p:grpSpPr>
                <a:xfrm>
                  <a:off x="4565759" y="2952611"/>
                  <a:ext cx="1744478" cy="523220"/>
                  <a:chOff x="4671628" y="2952611"/>
                  <a:chExt cx="1744478" cy="523220"/>
                </a:xfrm>
              </p:grpSpPr>
              <p:sp>
                <p:nvSpPr>
                  <p:cNvPr id="20" name="ZoneTexte 19">
                    <a:extLst>
                      <a:ext uri="{FF2B5EF4-FFF2-40B4-BE49-F238E27FC236}">
                        <a16:creationId xmlns:a16="http://schemas.microsoft.com/office/drawing/2014/main" id="{21667E60-A157-DACA-3C96-959CBF78D2E1}"/>
                      </a:ext>
                    </a:extLst>
                  </p:cNvPr>
                  <p:cNvSpPr txBox="1"/>
                  <p:nvPr/>
                </p:nvSpPr>
                <p:spPr>
                  <a:xfrm>
                    <a:off x="5053103" y="2952611"/>
                    <a:ext cx="1363003" cy="523220"/>
                  </a:xfrm>
                  <a:prstGeom prst="rect">
                    <a:avLst/>
                  </a:prstGeom>
                  <a:noFill/>
                </p:spPr>
                <p:txBody>
                  <a:bodyPr wrap="square">
                    <a:spAutoFit/>
                  </a:bodyPr>
                  <a:lstStyle/>
                  <a:p>
                    <a:r>
                      <a:rPr lang="fr-FR" sz="1400" dirty="0"/>
                      <a:t>4 chercheurs (LEPS et </a:t>
                    </a:r>
                    <a:r>
                      <a:rPr lang="fr-FR" sz="1400" dirty="0" err="1"/>
                      <a:t>Ined</a:t>
                    </a:r>
                    <a:r>
                      <a:rPr lang="fr-FR" sz="1400" dirty="0"/>
                      <a:t>)</a:t>
                    </a:r>
                  </a:p>
                </p:txBody>
              </p:sp>
              <p:pic>
                <p:nvPicPr>
                  <p:cNvPr id="22" name="Image 21">
                    <a:extLst>
                      <a:ext uri="{FF2B5EF4-FFF2-40B4-BE49-F238E27FC236}">
                        <a16:creationId xmlns:a16="http://schemas.microsoft.com/office/drawing/2014/main" id="{A02EC47E-E4C2-40D6-DD52-C1B5A0802EA7}"/>
                      </a:ext>
                    </a:extLst>
                  </p:cNvPr>
                  <p:cNvPicPr>
                    <a:picLocks noChangeAspect="1"/>
                  </p:cNvPicPr>
                  <p:nvPr/>
                </p:nvPicPr>
                <p:blipFill>
                  <a:blip r:embed="rId4"/>
                  <a:stretch>
                    <a:fillRect/>
                  </a:stretch>
                </p:blipFill>
                <p:spPr>
                  <a:xfrm>
                    <a:off x="4671628" y="2999820"/>
                    <a:ext cx="388653" cy="428803"/>
                  </a:xfrm>
                  <a:prstGeom prst="rect">
                    <a:avLst/>
                  </a:prstGeom>
                </p:spPr>
              </p:pic>
            </p:grpSp>
            <p:grpSp>
              <p:nvGrpSpPr>
                <p:cNvPr id="18" name="Groupe 17">
                  <a:extLst>
                    <a:ext uri="{FF2B5EF4-FFF2-40B4-BE49-F238E27FC236}">
                      <a16:creationId xmlns:a16="http://schemas.microsoft.com/office/drawing/2014/main" id="{A8DAE19C-9928-79A2-EF45-FE692E63B37D}"/>
                    </a:ext>
                  </a:extLst>
                </p:cNvPr>
                <p:cNvGrpSpPr/>
                <p:nvPr/>
              </p:nvGrpSpPr>
              <p:grpSpPr>
                <a:xfrm>
                  <a:off x="4551756" y="2058785"/>
                  <a:ext cx="1772484" cy="738664"/>
                  <a:chOff x="4671628" y="2058785"/>
                  <a:chExt cx="1772484" cy="738664"/>
                </a:xfrm>
              </p:grpSpPr>
              <p:pic>
                <p:nvPicPr>
                  <p:cNvPr id="25" name="Image 24">
                    <a:extLst>
                      <a:ext uri="{FF2B5EF4-FFF2-40B4-BE49-F238E27FC236}">
                        <a16:creationId xmlns:a16="http://schemas.microsoft.com/office/drawing/2014/main" id="{3551366D-D1D2-39FA-6118-9EE0B39A0C48}"/>
                      </a:ext>
                    </a:extLst>
                  </p:cNvPr>
                  <p:cNvPicPr>
                    <a:picLocks noChangeAspect="1"/>
                  </p:cNvPicPr>
                  <p:nvPr/>
                </p:nvPicPr>
                <p:blipFill>
                  <a:blip r:embed="rId5"/>
                  <a:stretch>
                    <a:fillRect/>
                  </a:stretch>
                </p:blipFill>
                <p:spPr>
                  <a:xfrm>
                    <a:off x="4671628" y="2210982"/>
                    <a:ext cx="388653" cy="428803"/>
                  </a:xfrm>
                  <a:prstGeom prst="rect">
                    <a:avLst/>
                  </a:prstGeom>
                </p:spPr>
              </p:pic>
              <p:sp>
                <p:nvSpPr>
                  <p:cNvPr id="26" name="ZoneTexte 25">
                    <a:extLst>
                      <a:ext uri="{FF2B5EF4-FFF2-40B4-BE49-F238E27FC236}">
                        <a16:creationId xmlns:a16="http://schemas.microsoft.com/office/drawing/2014/main" id="{E49FC4E3-9B18-7E9E-361E-268E3601DA14}"/>
                      </a:ext>
                    </a:extLst>
                  </p:cNvPr>
                  <p:cNvSpPr txBox="1"/>
                  <p:nvPr/>
                </p:nvSpPr>
                <p:spPr>
                  <a:xfrm>
                    <a:off x="5053103" y="2058785"/>
                    <a:ext cx="1391009" cy="738664"/>
                  </a:xfrm>
                  <a:prstGeom prst="rect">
                    <a:avLst/>
                  </a:prstGeom>
                  <a:noFill/>
                </p:spPr>
                <p:txBody>
                  <a:bodyPr wrap="square">
                    <a:spAutoFit/>
                  </a:bodyPr>
                  <a:lstStyle/>
                  <a:p>
                    <a:r>
                      <a:rPr lang="fr-FR" sz="1400" u="sng" dirty="0"/>
                      <a:t>4 </a:t>
                    </a:r>
                    <a:r>
                      <a:rPr lang="fr-FR" sz="1400" u="sng" dirty="0" err="1"/>
                      <a:t>co</a:t>
                    </a:r>
                    <a:r>
                      <a:rPr lang="fr-FR" sz="1400" u="sng" dirty="0"/>
                      <a:t>-chercheurs </a:t>
                    </a:r>
                    <a:br>
                      <a:rPr lang="fr-FR" sz="1400" dirty="0"/>
                    </a:br>
                    <a:r>
                      <a:rPr lang="fr-FR" sz="1400" dirty="0"/>
                      <a:t>(2 </a:t>
                    </a:r>
                    <a:r>
                      <a:rPr lang="fr-FR" sz="1400" dirty="0" err="1"/>
                      <a:t>patient.e.s</a:t>
                    </a:r>
                    <a:r>
                      <a:rPr lang="fr-FR" sz="1400" dirty="0"/>
                      <a:t> et 2 parents)</a:t>
                    </a:r>
                  </a:p>
                </p:txBody>
              </p:sp>
            </p:grpSp>
            <p:grpSp>
              <p:nvGrpSpPr>
                <p:cNvPr id="21" name="Groupe 20">
                  <a:extLst>
                    <a:ext uri="{FF2B5EF4-FFF2-40B4-BE49-F238E27FC236}">
                      <a16:creationId xmlns:a16="http://schemas.microsoft.com/office/drawing/2014/main" id="{205B0F1E-8899-FE91-44FA-AE87DCA6900E}"/>
                    </a:ext>
                  </a:extLst>
                </p:cNvPr>
                <p:cNvGrpSpPr/>
                <p:nvPr/>
              </p:nvGrpSpPr>
              <p:grpSpPr>
                <a:xfrm>
                  <a:off x="4549033" y="3680929"/>
                  <a:ext cx="1777930" cy="428804"/>
                  <a:chOff x="4705612" y="3680929"/>
                  <a:chExt cx="1777930" cy="428804"/>
                </a:xfrm>
              </p:grpSpPr>
              <p:pic>
                <p:nvPicPr>
                  <p:cNvPr id="40" name="Image 39">
                    <a:extLst>
                      <a:ext uri="{FF2B5EF4-FFF2-40B4-BE49-F238E27FC236}">
                        <a16:creationId xmlns:a16="http://schemas.microsoft.com/office/drawing/2014/main" id="{B28D82CA-CE79-5143-09A7-243F79E04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612" y="3680929"/>
                    <a:ext cx="320684" cy="428804"/>
                  </a:xfrm>
                  <a:prstGeom prst="rect">
                    <a:avLst/>
                  </a:prstGeom>
                </p:spPr>
              </p:pic>
              <p:sp>
                <p:nvSpPr>
                  <p:cNvPr id="41" name="ZoneTexte 40">
                    <a:extLst>
                      <a:ext uri="{FF2B5EF4-FFF2-40B4-BE49-F238E27FC236}">
                        <a16:creationId xmlns:a16="http://schemas.microsoft.com/office/drawing/2014/main" id="{F77EBF3E-46D5-CDA3-0C41-DFEA070CE80A}"/>
                      </a:ext>
                    </a:extLst>
                  </p:cNvPr>
                  <p:cNvSpPr txBox="1"/>
                  <p:nvPr/>
                </p:nvSpPr>
                <p:spPr>
                  <a:xfrm>
                    <a:off x="5053103" y="3741443"/>
                    <a:ext cx="1430439" cy="307777"/>
                  </a:xfrm>
                  <a:prstGeom prst="rect">
                    <a:avLst/>
                  </a:prstGeom>
                  <a:noFill/>
                </p:spPr>
                <p:txBody>
                  <a:bodyPr wrap="square">
                    <a:spAutoFit/>
                  </a:bodyPr>
                  <a:lstStyle/>
                  <a:p>
                    <a:r>
                      <a:rPr lang="fr-FR" sz="1400" dirty="0"/>
                      <a:t>Association VLM</a:t>
                    </a:r>
                  </a:p>
                </p:txBody>
              </p:sp>
            </p:grpSp>
          </p:grpSp>
        </p:grpSp>
        <p:grpSp>
          <p:nvGrpSpPr>
            <p:cNvPr id="55" name="Groupe 54">
              <a:extLst>
                <a:ext uri="{FF2B5EF4-FFF2-40B4-BE49-F238E27FC236}">
                  <a16:creationId xmlns:a16="http://schemas.microsoft.com/office/drawing/2014/main" id="{41F23931-6F68-0F47-787A-C3D7BF6FB1CB}"/>
                </a:ext>
              </a:extLst>
            </p:cNvPr>
            <p:cNvGrpSpPr/>
            <p:nvPr/>
          </p:nvGrpSpPr>
          <p:grpSpPr>
            <a:xfrm>
              <a:off x="6563063" y="2349451"/>
              <a:ext cx="2476235" cy="1998431"/>
              <a:chOff x="6563063" y="2349451"/>
              <a:chExt cx="2476235" cy="1998431"/>
            </a:xfrm>
          </p:grpSpPr>
          <p:grpSp>
            <p:nvGrpSpPr>
              <p:cNvPr id="17" name="Groupe 16">
                <a:extLst>
                  <a:ext uri="{FF2B5EF4-FFF2-40B4-BE49-F238E27FC236}">
                    <a16:creationId xmlns:a16="http://schemas.microsoft.com/office/drawing/2014/main" id="{976DE9AC-9D9C-F22D-06CC-32743B7F79B2}"/>
                  </a:ext>
                </a:extLst>
              </p:cNvPr>
              <p:cNvGrpSpPr/>
              <p:nvPr/>
            </p:nvGrpSpPr>
            <p:grpSpPr>
              <a:xfrm>
                <a:off x="6563063" y="2349451"/>
                <a:ext cx="2427188" cy="1998431"/>
                <a:chOff x="6563063" y="2349451"/>
                <a:chExt cx="2402797" cy="1998431"/>
              </a:xfrm>
            </p:grpSpPr>
            <p:sp>
              <p:nvSpPr>
                <p:cNvPr id="29" name="Rectangle : coins arrondis 28">
                  <a:extLst>
                    <a:ext uri="{FF2B5EF4-FFF2-40B4-BE49-F238E27FC236}">
                      <a16:creationId xmlns:a16="http://schemas.microsoft.com/office/drawing/2014/main" id="{0F680BCC-2004-C274-19C0-1CC5A3357E86}"/>
                    </a:ext>
                  </a:extLst>
                </p:cNvPr>
                <p:cNvSpPr/>
                <p:nvPr/>
              </p:nvSpPr>
              <p:spPr>
                <a:xfrm>
                  <a:off x="6563063" y="2349451"/>
                  <a:ext cx="2402797" cy="1998431"/>
                </a:xfrm>
                <a:prstGeom prst="roundRect">
                  <a:avLst/>
                </a:prstGeom>
                <a:noFill/>
                <a:ln w="19050">
                  <a:solidFill>
                    <a:srgbClr val="FD8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2" name="ZoneTexte 11">
                  <a:extLst>
                    <a:ext uri="{FF2B5EF4-FFF2-40B4-BE49-F238E27FC236}">
                      <a16:creationId xmlns:a16="http://schemas.microsoft.com/office/drawing/2014/main" id="{91234F1F-6022-8171-65AF-0BB817A93E67}"/>
                    </a:ext>
                  </a:extLst>
                </p:cNvPr>
                <p:cNvSpPr txBox="1"/>
                <p:nvPr/>
              </p:nvSpPr>
              <p:spPr>
                <a:xfrm>
                  <a:off x="6865470" y="2353680"/>
                  <a:ext cx="1797982" cy="338554"/>
                </a:xfrm>
                <a:prstGeom prst="rect">
                  <a:avLst/>
                </a:prstGeom>
                <a:noFill/>
              </p:spPr>
              <p:txBody>
                <a:bodyPr wrap="square">
                  <a:spAutoFit/>
                </a:bodyPr>
                <a:lstStyle/>
                <a:p>
                  <a:pPr algn="ctr"/>
                  <a:r>
                    <a:rPr lang="fr-FR" sz="1600" i="1" dirty="0">
                      <a:solidFill>
                        <a:srgbClr val="FD8837"/>
                      </a:solidFill>
                    </a:rPr>
                    <a:t> </a:t>
                  </a:r>
                  <a:r>
                    <a:rPr lang="fr-FR" sz="1600" b="1" i="1" dirty="0">
                      <a:solidFill>
                        <a:srgbClr val="FD8837"/>
                      </a:solidFill>
                    </a:rPr>
                    <a:t>4 comités d’étude</a:t>
                  </a:r>
                  <a:endParaRPr lang="fr-FR" sz="1600" dirty="0"/>
                </a:p>
              </p:txBody>
            </p:sp>
          </p:grpSp>
          <p:grpSp>
            <p:nvGrpSpPr>
              <p:cNvPr id="54" name="Groupe 53">
                <a:extLst>
                  <a:ext uri="{FF2B5EF4-FFF2-40B4-BE49-F238E27FC236}">
                    <a16:creationId xmlns:a16="http://schemas.microsoft.com/office/drawing/2014/main" id="{E481D71F-6297-2703-610D-4947F34E8317}"/>
                  </a:ext>
                </a:extLst>
              </p:cNvPr>
              <p:cNvGrpSpPr/>
              <p:nvPr/>
            </p:nvGrpSpPr>
            <p:grpSpPr>
              <a:xfrm>
                <a:off x="6680485" y="3516155"/>
                <a:ext cx="2309766" cy="738664"/>
                <a:chOff x="6680485" y="3516155"/>
                <a:chExt cx="2309766" cy="738664"/>
              </a:xfrm>
            </p:grpSpPr>
            <p:pic>
              <p:nvPicPr>
                <p:cNvPr id="34" name="Image 33">
                  <a:extLst>
                    <a:ext uri="{FF2B5EF4-FFF2-40B4-BE49-F238E27FC236}">
                      <a16:creationId xmlns:a16="http://schemas.microsoft.com/office/drawing/2014/main" id="{BA7654C4-0CD4-232B-D499-70DC3AACE745}"/>
                    </a:ext>
                  </a:extLst>
                </p:cNvPr>
                <p:cNvPicPr>
                  <a:picLocks noChangeAspect="1"/>
                </p:cNvPicPr>
                <p:nvPr/>
              </p:nvPicPr>
              <p:blipFill>
                <a:blip r:embed="rId7"/>
                <a:stretch>
                  <a:fillRect/>
                </a:stretch>
              </p:blipFill>
              <p:spPr>
                <a:xfrm>
                  <a:off x="6680485" y="3671086"/>
                  <a:ext cx="388653" cy="428803"/>
                </a:xfrm>
                <a:prstGeom prst="rect">
                  <a:avLst/>
                </a:prstGeom>
              </p:spPr>
            </p:pic>
            <p:sp>
              <p:nvSpPr>
                <p:cNvPr id="13" name="ZoneTexte 12">
                  <a:extLst>
                    <a:ext uri="{FF2B5EF4-FFF2-40B4-BE49-F238E27FC236}">
                      <a16:creationId xmlns:a16="http://schemas.microsoft.com/office/drawing/2014/main" id="{B3059FF0-B83C-137C-DDC5-746D0BB3D034}"/>
                    </a:ext>
                  </a:extLst>
                </p:cNvPr>
                <p:cNvSpPr txBox="1"/>
                <p:nvPr/>
              </p:nvSpPr>
              <p:spPr>
                <a:xfrm>
                  <a:off x="7069138" y="3516155"/>
                  <a:ext cx="1921113" cy="738664"/>
                </a:xfrm>
                <a:prstGeom prst="rect">
                  <a:avLst/>
                </a:prstGeom>
                <a:noFill/>
              </p:spPr>
              <p:txBody>
                <a:bodyPr wrap="square">
                  <a:spAutoFit/>
                </a:bodyPr>
                <a:lstStyle/>
                <a:p>
                  <a:pPr algn="just"/>
                  <a:r>
                    <a:rPr lang="fr-FR" sz="1400" dirty="0"/>
                    <a:t>̴10 professionnels de</a:t>
                  </a:r>
                </a:p>
                <a:p>
                  <a:pPr algn="just"/>
                  <a:r>
                    <a:rPr lang="fr-FR" sz="1400" dirty="0"/>
                    <a:t>Santé</a:t>
                  </a:r>
                </a:p>
                <a:p>
                  <a:pPr algn="just"/>
                  <a:r>
                    <a:rPr lang="fr-FR" sz="1400" u="sng" dirty="0"/>
                    <a:t>10-12 Patients-parents</a:t>
                  </a:r>
                </a:p>
              </p:txBody>
            </p:sp>
          </p:grpSp>
          <p:grpSp>
            <p:nvGrpSpPr>
              <p:cNvPr id="53" name="Groupe 52">
                <a:extLst>
                  <a:ext uri="{FF2B5EF4-FFF2-40B4-BE49-F238E27FC236}">
                    <a16:creationId xmlns:a16="http://schemas.microsoft.com/office/drawing/2014/main" id="{4ABC64C5-34F8-C01C-8C39-6D5B2B18E437}"/>
                  </a:ext>
                </a:extLst>
              </p:cNvPr>
              <p:cNvGrpSpPr/>
              <p:nvPr/>
            </p:nvGrpSpPr>
            <p:grpSpPr>
              <a:xfrm>
                <a:off x="6570260" y="2671864"/>
                <a:ext cx="2469038" cy="778808"/>
                <a:chOff x="6570260" y="2671864"/>
                <a:chExt cx="2469038" cy="778808"/>
              </a:xfrm>
            </p:grpSpPr>
            <p:sp>
              <p:nvSpPr>
                <p:cNvPr id="31" name="ZoneTexte 30">
                  <a:extLst>
                    <a:ext uri="{FF2B5EF4-FFF2-40B4-BE49-F238E27FC236}">
                      <a16:creationId xmlns:a16="http://schemas.microsoft.com/office/drawing/2014/main" id="{A9F1E16F-1C16-58B2-278B-F929B8993E43}"/>
                    </a:ext>
                  </a:extLst>
                </p:cNvPr>
                <p:cNvSpPr txBox="1"/>
                <p:nvPr/>
              </p:nvSpPr>
              <p:spPr>
                <a:xfrm>
                  <a:off x="6570260" y="2692487"/>
                  <a:ext cx="2469038" cy="738664"/>
                </a:xfrm>
                <a:prstGeom prst="rect">
                  <a:avLst/>
                </a:prstGeom>
                <a:noFill/>
              </p:spPr>
              <p:txBody>
                <a:bodyPr wrap="square" rtlCol="0">
                  <a:spAutoFit/>
                </a:bodyPr>
                <a:lstStyle/>
                <a:p>
                  <a:r>
                    <a:rPr lang="fr-FR" sz="1400" dirty="0"/>
                    <a:t>1 au Pôle Santé VLM</a:t>
                  </a:r>
                </a:p>
                <a:p>
                  <a:r>
                    <a:rPr lang="fr-FR" sz="1400" dirty="0"/>
                    <a:t>3 centres : pédiatrique, adulte, transplantation</a:t>
                  </a:r>
                </a:p>
              </p:txBody>
            </p:sp>
            <p:pic>
              <p:nvPicPr>
                <p:cNvPr id="1026" name="Picture 2" descr="Centre Hospitalier de Versailles">
                  <a:extLst>
                    <a:ext uri="{FF2B5EF4-FFF2-40B4-BE49-F238E27FC236}">
                      <a16:creationId xmlns:a16="http://schemas.microsoft.com/office/drawing/2014/main" id="{CFBE9723-ED47-E752-D86C-C1F0444D0F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9826" y="3162672"/>
                  <a:ext cx="253208"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spices civils de Lyon — Wikipédia">
                  <a:extLst>
                    <a:ext uri="{FF2B5EF4-FFF2-40B4-BE49-F238E27FC236}">
                      <a16:creationId xmlns:a16="http://schemas.microsoft.com/office/drawing/2014/main" id="{30B8C1CE-63F1-56A4-0FE7-84170C98AA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1026" y="3162672"/>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U Nantes | Le Macrophage">
                  <a:extLst>
                    <a:ext uri="{FF2B5EF4-FFF2-40B4-BE49-F238E27FC236}">
                      <a16:creationId xmlns:a16="http://schemas.microsoft.com/office/drawing/2014/main" id="{8BCD9FF6-3AB1-58CE-1780-2C87EDFFB2B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562" t="-8832" r="19860" b="-2275"/>
                <a:stretch/>
              </p:blipFill>
              <p:spPr bwMode="auto">
                <a:xfrm>
                  <a:off x="8471749" y="3162672"/>
                  <a:ext cx="426047" cy="288000"/>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 51">
                  <a:extLst>
                    <a:ext uri="{FF2B5EF4-FFF2-40B4-BE49-F238E27FC236}">
                      <a16:creationId xmlns:a16="http://schemas.microsoft.com/office/drawing/2014/main" id="{B03F5C11-B97F-3A61-679F-530399BB1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5516" y="2671864"/>
                  <a:ext cx="215382" cy="288000"/>
                </a:xfrm>
                <a:prstGeom prst="rect">
                  <a:avLst/>
                </a:prstGeom>
              </p:spPr>
            </p:pic>
          </p:grpSp>
        </p:grpSp>
      </p:grpSp>
    </p:spTree>
    <p:extLst>
      <p:ext uri="{BB962C8B-B14F-4D97-AF65-F5344CB8AC3E}">
        <p14:creationId xmlns:p14="http://schemas.microsoft.com/office/powerpoint/2010/main" val="311406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EB7128FD-FC52-5AC3-356E-7545D5784336}"/>
              </a:ext>
            </a:extLst>
          </p:cNvPr>
          <p:cNvGrpSpPr/>
          <p:nvPr/>
        </p:nvGrpSpPr>
        <p:grpSpPr>
          <a:xfrm>
            <a:off x="-1905582" y="616496"/>
            <a:ext cx="10762194" cy="4402234"/>
            <a:chOff x="-1905582" y="616496"/>
            <a:chExt cx="10762194" cy="4402234"/>
          </a:xfrm>
        </p:grpSpPr>
        <p:sp>
          <p:nvSpPr>
            <p:cNvPr id="14" name="Arc plein 13">
              <a:extLst>
                <a:ext uri="{FF2B5EF4-FFF2-40B4-BE49-F238E27FC236}">
                  <a16:creationId xmlns:a16="http://schemas.microsoft.com/office/drawing/2014/main" id="{F94D4567-FF70-AB25-71A7-EE7BAAEAEEF9}"/>
                </a:ext>
              </a:extLst>
            </p:cNvPr>
            <p:cNvSpPr/>
            <p:nvPr/>
          </p:nvSpPr>
          <p:spPr>
            <a:xfrm>
              <a:off x="-1905582" y="616496"/>
              <a:ext cx="3438724" cy="4402234"/>
            </a:xfrm>
            <a:prstGeom prst="blockArc">
              <a:avLst>
                <a:gd name="adj1" fmla="val 17763167"/>
                <a:gd name="adj2" fmla="val 3534313"/>
                <a:gd name="adj3" fmla="val 912"/>
              </a:avLst>
            </a:prstGeom>
            <a:ln>
              <a:solidFill>
                <a:schemeClr val="bg1">
                  <a:lumMod val="65000"/>
                </a:schemeClr>
              </a:solidFill>
            </a:ln>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fr-FR"/>
            </a:p>
          </p:txBody>
        </p:sp>
        <p:grpSp>
          <p:nvGrpSpPr>
            <p:cNvPr id="5" name="Groupe 4">
              <a:extLst>
                <a:ext uri="{FF2B5EF4-FFF2-40B4-BE49-F238E27FC236}">
                  <a16:creationId xmlns:a16="http://schemas.microsoft.com/office/drawing/2014/main" id="{5E1426D6-0194-4718-048D-527E9AFFD9E2}"/>
                </a:ext>
              </a:extLst>
            </p:cNvPr>
            <p:cNvGrpSpPr/>
            <p:nvPr/>
          </p:nvGrpSpPr>
          <p:grpSpPr>
            <a:xfrm>
              <a:off x="946466" y="1358567"/>
              <a:ext cx="7910146" cy="614063"/>
              <a:chOff x="946466" y="1358567"/>
              <a:chExt cx="7904367" cy="614063"/>
            </a:xfrm>
          </p:grpSpPr>
          <p:sp>
            <p:nvSpPr>
              <p:cNvPr id="36" name="Forme libre 12">
                <a:extLst>
                  <a:ext uri="{FF2B5EF4-FFF2-40B4-BE49-F238E27FC236}">
                    <a16:creationId xmlns:a16="http://schemas.microsoft.com/office/drawing/2014/main" id="{14F509AE-F05C-4381-5E22-93F1C99D38D4}"/>
                  </a:ext>
                </a:extLst>
              </p:cNvPr>
              <p:cNvSpPr/>
              <p:nvPr/>
            </p:nvSpPr>
            <p:spPr>
              <a:xfrm>
                <a:off x="1228138" y="1358567"/>
                <a:ext cx="7622695" cy="614063"/>
              </a:xfrm>
              <a:custGeom>
                <a:avLst/>
                <a:gdLst>
                  <a:gd name="connsiteX0" fmla="*/ 0 w 8875507"/>
                  <a:gd name="connsiteY0" fmla="*/ 0 h 791997"/>
                  <a:gd name="connsiteX1" fmla="*/ 8875507 w 8875507"/>
                  <a:gd name="connsiteY1" fmla="*/ 0 h 791997"/>
                  <a:gd name="connsiteX2" fmla="*/ 8875507 w 8875507"/>
                  <a:gd name="connsiteY2" fmla="*/ 791997 h 791997"/>
                  <a:gd name="connsiteX3" fmla="*/ 0 w 8875507"/>
                  <a:gd name="connsiteY3" fmla="*/ 791997 h 791997"/>
                  <a:gd name="connsiteX4" fmla="*/ 0 w 887550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5507" h="791997">
                    <a:moveTo>
                      <a:pt x="0" y="0"/>
                    </a:moveTo>
                    <a:lnTo>
                      <a:pt x="8875507" y="0"/>
                    </a:lnTo>
                    <a:lnTo>
                      <a:pt x="8875507" y="791997"/>
                    </a:lnTo>
                    <a:lnTo>
                      <a:pt x="0" y="791997"/>
                    </a:lnTo>
                    <a:lnTo>
                      <a:pt x="0" y="0"/>
                    </a:lnTo>
                    <a:close/>
                  </a:path>
                </a:pathLst>
              </a:custGeom>
              <a:solidFill>
                <a:srgbClr val="EF7E20"/>
              </a:solidFill>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571026" tIns="55880" rIns="55880" bIns="55880" numCol="1" spcCol="1270" anchor="ctr" anchorCtr="0">
                <a:noAutofit/>
              </a:bodyPr>
              <a:lstStyle/>
              <a:p>
                <a:pPr marL="0" lvl="0" indent="0" algn="just" defTabSz="977900">
                  <a:lnSpc>
                    <a:spcPct val="90000"/>
                  </a:lnSpc>
                  <a:spcBef>
                    <a:spcPct val="0"/>
                  </a:spcBef>
                  <a:spcAft>
                    <a:spcPct val="35000"/>
                  </a:spcAft>
                  <a:buNone/>
                </a:pPr>
                <a:r>
                  <a:rPr lang="fr-FR" sz="1600" b="1" kern="1200" dirty="0">
                    <a:solidFill>
                      <a:schemeClr val="bg1"/>
                    </a:solidFill>
                  </a:rPr>
                  <a:t>LYON :</a:t>
                </a:r>
                <a:r>
                  <a:rPr lang="fr-FR" sz="1600" kern="1200" dirty="0">
                    <a:solidFill>
                      <a:schemeClr val="bg1"/>
                    </a:solidFill>
                  </a:rPr>
                  <a:t> Quelle est l’évaluation du parcours de soin rapportée par les patients sous </a:t>
                </a:r>
                <a:r>
                  <a:rPr lang="fr-FR" sz="1600" kern="1200" dirty="0" err="1">
                    <a:solidFill>
                      <a:schemeClr val="bg1"/>
                    </a:solidFill>
                  </a:rPr>
                  <a:t>Kaftrio</a:t>
                </a:r>
                <a:r>
                  <a:rPr lang="fr-FR" sz="1600" kern="1200" dirty="0">
                    <a:solidFill>
                      <a:schemeClr val="bg1"/>
                    </a:solidFill>
                  </a:rPr>
                  <a:t>® au CRCM adultes de Lyon ?</a:t>
                </a:r>
              </a:p>
            </p:txBody>
          </p:sp>
          <p:grpSp>
            <p:nvGrpSpPr>
              <p:cNvPr id="15" name="Groupe 14">
                <a:extLst>
                  <a:ext uri="{FF2B5EF4-FFF2-40B4-BE49-F238E27FC236}">
                    <a16:creationId xmlns:a16="http://schemas.microsoft.com/office/drawing/2014/main" id="{25412A3F-148F-171A-6494-2F4DBAB1BA60}"/>
                  </a:ext>
                </a:extLst>
              </p:cNvPr>
              <p:cNvGrpSpPr>
                <a:grpSpLocks noChangeAspect="1"/>
              </p:cNvGrpSpPr>
              <p:nvPr/>
            </p:nvGrpSpPr>
            <p:grpSpPr>
              <a:xfrm>
                <a:off x="946466" y="1359598"/>
                <a:ext cx="623246" cy="612000"/>
                <a:chOff x="2369383" y="2275776"/>
                <a:chExt cx="899253" cy="899253"/>
              </a:xfrm>
            </p:grpSpPr>
            <p:sp>
              <p:nvSpPr>
                <p:cNvPr id="17" name="Ellipse 16">
                  <a:extLst>
                    <a:ext uri="{FF2B5EF4-FFF2-40B4-BE49-F238E27FC236}">
                      <a16:creationId xmlns:a16="http://schemas.microsoft.com/office/drawing/2014/main" id="{EA7CC0BA-D40A-31C3-909F-AE2C395D2BDC}"/>
                    </a:ext>
                  </a:extLst>
                </p:cNvPr>
                <p:cNvSpPr/>
                <p:nvPr/>
              </p:nvSpPr>
              <p:spPr>
                <a:xfrm>
                  <a:off x="2369383" y="2275776"/>
                  <a:ext cx="899253" cy="899253"/>
                </a:xfrm>
                <a:prstGeom prst="ellipse">
                  <a:avLst/>
                </a:prstGeom>
                <a:ln>
                  <a:solidFill>
                    <a:srgbClr val="EF7E20"/>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endParaRPr lang="fr-FR"/>
                </a:p>
              </p:txBody>
            </p:sp>
            <p:pic>
              <p:nvPicPr>
                <p:cNvPr id="18" name="Graphique 17">
                  <a:extLst>
                    <a:ext uri="{FF2B5EF4-FFF2-40B4-BE49-F238E27FC236}">
                      <a16:creationId xmlns:a16="http://schemas.microsoft.com/office/drawing/2014/main" id="{B276B0F9-8671-0641-C28A-CB9D98815A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5009" y="2311402"/>
                  <a:ext cx="828000" cy="828000"/>
                </a:xfrm>
                <a:prstGeom prst="ellipse">
                  <a:avLst/>
                </a:prstGeom>
              </p:spPr>
            </p:pic>
          </p:grpSp>
        </p:grpSp>
        <p:grpSp>
          <p:nvGrpSpPr>
            <p:cNvPr id="7" name="Groupe 6">
              <a:extLst>
                <a:ext uri="{FF2B5EF4-FFF2-40B4-BE49-F238E27FC236}">
                  <a16:creationId xmlns:a16="http://schemas.microsoft.com/office/drawing/2014/main" id="{B530AC2F-C26C-227A-7988-9D204B89536F}"/>
                </a:ext>
              </a:extLst>
            </p:cNvPr>
            <p:cNvGrpSpPr/>
            <p:nvPr/>
          </p:nvGrpSpPr>
          <p:grpSpPr>
            <a:xfrm>
              <a:off x="1172794" y="3064475"/>
              <a:ext cx="7683818" cy="614063"/>
              <a:chOff x="1109974" y="3064475"/>
              <a:chExt cx="7683818" cy="614063"/>
            </a:xfrm>
          </p:grpSpPr>
          <p:sp>
            <p:nvSpPr>
              <p:cNvPr id="24" name="Forme libre 12">
                <a:extLst>
                  <a:ext uri="{FF2B5EF4-FFF2-40B4-BE49-F238E27FC236}">
                    <a16:creationId xmlns:a16="http://schemas.microsoft.com/office/drawing/2014/main" id="{7A96527F-D05E-A4D1-EE32-65DDA62C9578}"/>
                  </a:ext>
                </a:extLst>
              </p:cNvPr>
              <p:cNvSpPr/>
              <p:nvPr/>
            </p:nvSpPr>
            <p:spPr>
              <a:xfrm>
                <a:off x="1386564" y="3064475"/>
                <a:ext cx="7407228" cy="614063"/>
              </a:xfrm>
              <a:custGeom>
                <a:avLst/>
                <a:gdLst>
                  <a:gd name="connsiteX0" fmla="*/ 0 w 8875507"/>
                  <a:gd name="connsiteY0" fmla="*/ 0 h 791997"/>
                  <a:gd name="connsiteX1" fmla="*/ 8875507 w 8875507"/>
                  <a:gd name="connsiteY1" fmla="*/ 0 h 791997"/>
                  <a:gd name="connsiteX2" fmla="*/ 8875507 w 8875507"/>
                  <a:gd name="connsiteY2" fmla="*/ 791997 h 791997"/>
                  <a:gd name="connsiteX3" fmla="*/ 0 w 8875507"/>
                  <a:gd name="connsiteY3" fmla="*/ 791997 h 791997"/>
                  <a:gd name="connsiteX4" fmla="*/ 0 w 887550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5507" h="791997">
                    <a:moveTo>
                      <a:pt x="0" y="0"/>
                    </a:moveTo>
                    <a:lnTo>
                      <a:pt x="8875507" y="0"/>
                    </a:lnTo>
                    <a:lnTo>
                      <a:pt x="8875507" y="791997"/>
                    </a:lnTo>
                    <a:lnTo>
                      <a:pt x="0" y="791997"/>
                    </a:lnTo>
                    <a:lnTo>
                      <a:pt x="0" y="0"/>
                    </a:lnTo>
                    <a:close/>
                  </a:path>
                </a:pathLst>
              </a:custGeom>
              <a:solidFill>
                <a:srgbClr val="40978D"/>
              </a:solidFill>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spcFirstLastPara="0" vert="horz" wrap="square" lIns="571026" tIns="55880" rIns="55880" bIns="55880" numCol="1" spcCol="1270" anchor="ctr" anchorCtr="0">
                <a:noAutofit/>
              </a:bodyPr>
              <a:lstStyle/>
              <a:p>
                <a:pPr marL="0" lvl="0" indent="0" algn="just" defTabSz="977900">
                  <a:lnSpc>
                    <a:spcPct val="90000"/>
                  </a:lnSpc>
                  <a:spcBef>
                    <a:spcPct val="0"/>
                  </a:spcBef>
                  <a:spcAft>
                    <a:spcPct val="35000"/>
                  </a:spcAft>
                  <a:buNone/>
                </a:pPr>
                <a:r>
                  <a:rPr lang="fr-FR" sz="1600" b="1" kern="1200" dirty="0">
                    <a:solidFill>
                      <a:schemeClr val="bg1"/>
                    </a:solidFill>
                  </a:rPr>
                  <a:t>VERSAILLES :</a:t>
                </a:r>
                <a:r>
                  <a:rPr lang="fr-FR" sz="1600" kern="1200" dirty="0">
                    <a:solidFill>
                      <a:schemeClr val="bg1"/>
                    </a:solidFill>
                  </a:rPr>
                  <a:t> </a:t>
                </a:r>
                <a:r>
                  <a:rPr lang="fr-FR" sz="1600" dirty="0">
                    <a:solidFill>
                      <a:schemeClr val="bg1"/>
                    </a:solidFill>
                  </a:rPr>
                  <a:t>Quels sont les retentissements de la maladie sur </a:t>
                </a:r>
                <a:r>
                  <a:rPr lang="fr-FR" sz="1600">
                    <a:solidFill>
                      <a:schemeClr val="bg1"/>
                    </a:solidFill>
                  </a:rPr>
                  <a:t>le quotidien            et </a:t>
                </a:r>
                <a:r>
                  <a:rPr lang="fr-FR" sz="1600" dirty="0">
                    <a:solidFill>
                      <a:schemeClr val="bg1"/>
                    </a:solidFill>
                  </a:rPr>
                  <a:t>la vie familiale ? </a:t>
                </a:r>
                <a:r>
                  <a:rPr lang="fr-FR" sz="1600" kern="1200" dirty="0">
                    <a:solidFill>
                      <a:schemeClr val="bg1"/>
                    </a:solidFill>
                  </a:rPr>
                  <a:t>(lien potentiel avec le vécu de l’annonce)</a:t>
                </a:r>
              </a:p>
            </p:txBody>
          </p:sp>
          <p:grpSp>
            <p:nvGrpSpPr>
              <p:cNvPr id="41" name="Groupe 40">
                <a:extLst>
                  <a:ext uri="{FF2B5EF4-FFF2-40B4-BE49-F238E27FC236}">
                    <a16:creationId xmlns:a16="http://schemas.microsoft.com/office/drawing/2014/main" id="{10C56725-00EA-AF91-E3AC-2B2B3C4991CA}"/>
                  </a:ext>
                </a:extLst>
              </p:cNvPr>
              <p:cNvGrpSpPr/>
              <p:nvPr/>
            </p:nvGrpSpPr>
            <p:grpSpPr>
              <a:xfrm>
                <a:off x="1109974" y="3065506"/>
                <a:ext cx="612000" cy="612000"/>
                <a:chOff x="756199" y="2988180"/>
                <a:chExt cx="540000" cy="540000"/>
              </a:xfrm>
            </p:grpSpPr>
            <p:sp>
              <p:nvSpPr>
                <p:cNvPr id="25" name="Ellipse 24">
                  <a:extLst>
                    <a:ext uri="{FF2B5EF4-FFF2-40B4-BE49-F238E27FC236}">
                      <a16:creationId xmlns:a16="http://schemas.microsoft.com/office/drawing/2014/main" id="{C7D1049C-549B-D6E3-F07C-F3AFFC0DD8DC}"/>
                    </a:ext>
                  </a:extLst>
                </p:cNvPr>
                <p:cNvSpPr>
                  <a:spLocks noChangeAspect="1"/>
                </p:cNvSpPr>
                <p:nvPr/>
              </p:nvSpPr>
              <p:spPr>
                <a:xfrm>
                  <a:off x="756199" y="2988180"/>
                  <a:ext cx="540000" cy="540000"/>
                </a:xfrm>
                <a:prstGeom prst="ellipse">
                  <a:avLst/>
                </a:prstGeom>
                <a:ln>
                  <a:solidFill>
                    <a:srgbClr val="40978D"/>
                  </a:solidFill>
                </a:ln>
              </p:spPr>
              <p:style>
                <a:lnRef idx="2">
                  <a:schemeClr val="accent4">
                    <a:hueOff val="6533927"/>
                    <a:satOff val="-27185"/>
                    <a:lumOff val="64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endParaRPr lang="fr-FR"/>
                </a:p>
              </p:txBody>
            </p:sp>
            <p:pic>
              <p:nvPicPr>
                <p:cNvPr id="26" name="Image 25">
                  <a:extLst>
                    <a:ext uri="{FF2B5EF4-FFF2-40B4-BE49-F238E27FC236}">
                      <a16:creationId xmlns:a16="http://schemas.microsoft.com/office/drawing/2014/main" id="{47653D41-B917-2209-FEF3-9F7246A80F1B}"/>
                    </a:ext>
                  </a:extLst>
                </p:cNvPr>
                <p:cNvPicPr>
                  <a:picLocks noChangeAspect="1"/>
                </p:cNvPicPr>
                <p:nvPr/>
              </p:nvPicPr>
              <p:blipFill rotWithShape="1">
                <a:blip r:embed="rId5"/>
                <a:srcRect r="52559"/>
                <a:stretch/>
              </p:blipFill>
              <p:spPr>
                <a:xfrm>
                  <a:off x="793485" y="2988180"/>
                  <a:ext cx="465429" cy="540000"/>
                </a:xfrm>
                <a:prstGeom prst="ellipse">
                  <a:avLst/>
                </a:prstGeom>
                <a:ln>
                  <a:noFill/>
                </a:ln>
              </p:spPr>
            </p:pic>
          </p:grpSp>
        </p:grpSp>
        <p:grpSp>
          <p:nvGrpSpPr>
            <p:cNvPr id="8" name="Groupe 7">
              <a:extLst>
                <a:ext uri="{FF2B5EF4-FFF2-40B4-BE49-F238E27FC236}">
                  <a16:creationId xmlns:a16="http://schemas.microsoft.com/office/drawing/2014/main" id="{DCA7520A-E581-9609-E8E4-4DE491E487DE}"/>
                </a:ext>
              </a:extLst>
            </p:cNvPr>
            <p:cNvGrpSpPr/>
            <p:nvPr/>
          </p:nvGrpSpPr>
          <p:grpSpPr>
            <a:xfrm>
              <a:off x="946466" y="3771267"/>
              <a:ext cx="7910146" cy="615600"/>
              <a:chOff x="971157" y="3771267"/>
              <a:chExt cx="7910146" cy="615600"/>
            </a:xfrm>
          </p:grpSpPr>
          <p:sp>
            <p:nvSpPr>
              <p:cNvPr id="28" name="Forme libre 14">
                <a:extLst>
                  <a:ext uri="{FF2B5EF4-FFF2-40B4-BE49-F238E27FC236}">
                    <a16:creationId xmlns:a16="http://schemas.microsoft.com/office/drawing/2014/main" id="{F2087809-D5FD-0542-4B03-C0D126611229}"/>
                  </a:ext>
                </a:extLst>
              </p:cNvPr>
              <p:cNvSpPr/>
              <p:nvPr/>
            </p:nvSpPr>
            <p:spPr>
              <a:xfrm>
                <a:off x="1267075" y="3771267"/>
                <a:ext cx="7614228" cy="615600"/>
              </a:xfrm>
              <a:custGeom>
                <a:avLst/>
                <a:gdLst>
                  <a:gd name="connsiteX0" fmla="*/ 0 w 9287957"/>
                  <a:gd name="connsiteY0" fmla="*/ 0 h 791997"/>
                  <a:gd name="connsiteX1" fmla="*/ 9287957 w 9287957"/>
                  <a:gd name="connsiteY1" fmla="*/ 0 h 791997"/>
                  <a:gd name="connsiteX2" fmla="*/ 9287957 w 9287957"/>
                  <a:gd name="connsiteY2" fmla="*/ 791997 h 791997"/>
                  <a:gd name="connsiteX3" fmla="*/ 0 w 9287957"/>
                  <a:gd name="connsiteY3" fmla="*/ 791997 h 791997"/>
                  <a:gd name="connsiteX4" fmla="*/ 0 w 928795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957" h="791997">
                    <a:moveTo>
                      <a:pt x="0" y="0"/>
                    </a:moveTo>
                    <a:lnTo>
                      <a:pt x="9287957" y="0"/>
                    </a:lnTo>
                    <a:lnTo>
                      <a:pt x="9287957" y="791997"/>
                    </a:lnTo>
                    <a:lnTo>
                      <a:pt x="0" y="791997"/>
                    </a:lnTo>
                    <a:lnTo>
                      <a:pt x="0" y="0"/>
                    </a:lnTo>
                    <a:close/>
                  </a:path>
                </a:pathLst>
              </a:custGeom>
              <a:solidFill>
                <a:srgbClr val="E75788"/>
              </a:solidFill>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571026" tIns="53340" rIns="53340" bIns="53340" numCol="1" spcCol="1270" anchor="ctr" anchorCtr="0">
                <a:noAutofit/>
              </a:bodyPr>
              <a:lstStyle/>
              <a:p>
                <a:pPr marL="0" lvl="0" indent="0" algn="just" defTabSz="933450">
                  <a:lnSpc>
                    <a:spcPct val="90000"/>
                  </a:lnSpc>
                  <a:spcBef>
                    <a:spcPct val="0"/>
                  </a:spcBef>
                  <a:spcAft>
                    <a:spcPct val="35000"/>
                  </a:spcAft>
                  <a:buNone/>
                </a:pPr>
                <a:r>
                  <a:rPr lang="fr-FR" sz="1600" b="1" kern="1200" dirty="0">
                    <a:solidFill>
                      <a:schemeClr val="bg1"/>
                    </a:solidFill>
                  </a:rPr>
                  <a:t>NANTES :</a:t>
                </a:r>
                <a:r>
                  <a:rPr lang="fr-FR" sz="1600" kern="1200" dirty="0">
                    <a:solidFill>
                      <a:schemeClr val="bg1"/>
                    </a:solidFill>
                  </a:rPr>
                  <a:t> Quelle est la prise en charge et le ressenti du suivi post-transplantation selon la pathologie : mucoviscidose, fibrose et BPCO/emphysème ?</a:t>
                </a:r>
              </a:p>
            </p:txBody>
          </p:sp>
          <p:grpSp>
            <p:nvGrpSpPr>
              <p:cNvPr id="40" name="Groupe 39">
                <a:extLst>
                  <a:ext uri="{FF2B5EF4-FFF2-40B4-BE49-F238E27FC236}">
                    <a16:creationId xmlns:a16="http://schemas.microsoft.com/office/drawing/2014/main" id="{8F2EB79C-A3D7-B453-6209-303D822DFADD}"/>
                  </a:ext>
                </a:extLst>
              </p:cNvPr>
              <p:cNvGrpSpPr/>
              <p:nvPr/>
            </p:nvGrpSpPr>
            <p:grpSpPr>
              <a:xfrm>
                <a:off x="971157" y="3773067"/>
                <a:ext cx="623587" cy="612000"/>
                <a:chOff x="635355" y="3643315"/>
                <a:chExt cx="612000" cy="612000"/>
              </a:xfrm>
            </p:grpSpPr>
            <p:sp>
              <p:nvSpPr>
                <p:cNvPr id="29" name="Ellipse 28">
                  <a:extLst>
                    <a:ext uri="{FF2B5EF4-FFF2-40B4-BE49-F238E27FC236}">
                      <a16:creationId xmlns:a16="http://schemas.microsoft.com/office/drawing/2014/main" id="{F072FB51-079B-2DE6-7A2A-A0797FC0ADF0}"/>
                    </a:ext>
                  </a:extLst>
                </p:cNvPr>
                <p:cNvSpPr>
                  <a:spLocks noChangeAspect="1"/>
                </p:cNvSpPr>
                <p:nvPr/>
              </p:nvSpPr>
              <p:spPr>
                <a:xfrm>
                  <a:off x="635355" y="3643315"/>
                  <a:ext cx="612000" cy="612000"/>
                </a:xfrm>
                <a:prstGeom prst="ellipse">
                  <a:avLst/>
                </a:prstGeom>
                <a:ln>
                  <a:solidFill>
                    <a:srgbClr val="E75788"/>
                  </a:solidFill>
                </a:ln>
              </p:spPr>
              <p:style>
                <a:lnRef idx="2">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endParaRPr lang="fr-FR"/>
                </a:p>
              </p:txBody>
            </p:sp>
            <p:grpSp>
              <p:nvGrpSpPr>
                <p:cNvPr id="30" name="Groupe 29">
                  <a:extLst>
                    <a:ext uri="{FF2B5EF4-FFF2-40B4-BE49-F238E27FC236}">
                      <a16:creationId xmlns:a16="http://schemas.microsoft.com/office/drawing/2014/main" id="{04FC8DC9-0B58-D663-CC69-E99E641F6F49}"/>
                    </a:ext>
                  </a:extLst>
                </p:cNvPr>
                <p:cNvGrpSpPr>
                  <a:grpSpLocks noChangeAspect="1"/>
                </p:cNvGrpSpPr>
                <p:nvPr/>
              </p:nvGrpSpPr>
              <p:grpSpPr>
                <a:xfrm>
                  <a:off x="653355" y="3661315"/>
                  <a:ext cx="576000" cy="576000"/>
                  <a:chOff x="2674389" y="3817856"/>
                  <a:chExt cx="1899344" cy="1856736"/>
                </a:xfrm>
              </p:grpSpPr>
              <p:sp>
                <p:nvSpPr>
                  <p:cNvPr id="31" name="Ellipse 30">
                    <a:extLst>
                      <a:ext uri="{FF2B5EF4-FFF2-40B4-BE49-F238E27FC236}">
                        <a16:creationId xmlns:a16="http://schemas.microsoft.com/office/drawing/2014/main" id="{8BBFB222-D8A4-0F03-EFF0-AF74977E7AF9}"/>
                      </a:ext>
                    </a:extLst>
                  </p:cNvPr>
                  <p:cNvSpPr/>
                  <p:nvPr/>
                </p:nvSpPr>
                <p:spPr>
                  <a:xfrm>
                    <a:off x="2674389" y="3817856"/>
                    <a:ext cx="1899344" cy="1856736"/>
                  </a:xfrm>
                  <a:prstGeom prst="ellipse">
                    <a:avLst/>
                  </a:prstGeom>
                  <a:solidFill>
                    <a:srgbClr val="0A3A5F"/>
                  </a:solidFill>
                  <a:ln>
                    <a:noFill/>
                  </a:ln>
                </p:spPr>
                <p:style>
                  <a:lnRef idx="2">
                    <a:schemeClr val="dk1"/>
                  </a:lnRef>
                  <a:fillRef idx="1">
                    <a:schemeClr val="lt1"/>
                  </a:fillRef>
                  <a:effectRef idx="0">
                    <a:schemeClr val="dk1"/>
                  </a:effectRef>
                  <a:fontRef idx="minor">
                    <a:schemeClr val="dk1"/>
                  </a:fontRef>
                </p:style>
                <p:txBody>
                  <a:bodyPr rtlCol="0" anchor="ctr"/>
                  <a:lstStyle/>
                  <a:p>
                    <a:pPr algn="just"/>
                    <a:endParaRPr lang="fr-FR"/>
                  </a:p>
                </p:txBody>
              </p:sp>
              <p:pic>
                <p:nvPicPr>
                  <p:cNvPr id="32" name="Image 31" descr="Une image contenant texte, Police, affiche, Graphique&#10;&#10;Description générée automatiquement">
                    <a:extLst>
                      <a:ext uri="{FF2B5EF4-FFF2-40B4-BE49-F238E27FC236}">
                        <a16:creationId xmlns:a16="http://schemas.microsoft.com/office/drawing/2014/main" id="{DF070954-24DF-BEA5-F549-31D2E3EB8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0312" y="4106698"/>
                    <a:ext cx="1587499" cy="977900"/>
                  </a:xfrm>
                  <a:prstGeom prst="rect">
                    <a:avLst/>
                  </a:prstGeom>
                </p:spPr>
              </p:pic>
            </p:grpSp>
          </p:grpSp>
        </p:grpSp>
        <p:grpSp>
          <p:nvGrpSpPr>
            <p:cNvPr id="6" name="Groupe 5">
              <a:extLst>
                <a:ext uri="{FF2B5EF4-FFF2-40B4-BE49-F238E27FC236}">
                  <a16:creationId xmlns:a16="http://schemas.microsoft.com/office/drawing/2014/main" id="{3EB55457-D677-3FF6-3B64-245EE805A87C}"/>
                </a:ext>
              </a:extLst>
            </p:cNvPr>
            <p:cNvGrpSpPr/>
            <p:nvPr/>
          </p:nvGrpSpPr>
          <p:grpSpPr>
            <a:xfrm>
              <a:off x="1172794" y="2068420"/>
              <a:ext cx="7683817" cy="899253"/>
              <a:chOff x="1152231" y="2068420"/>
              <a:chExt cx="7683817" cy="899253"/>
            </a:xfrm>
          </p:grpSpPr>
          <p:sp>
            <p:nvSpPr>
              <p:cNvPr id="20" name="Forme libre 10">
                <a:extLst>
                  <a:ext uri="{FF2B5EF4-FFF2-40B4-BE49-F238E27FC236}">
                    <a16:creationId xmlns:a16="http://schemas.microsoft.com/office/drawing/2014/main" id="{AD8B3A19-4F1A-1F5D-CABF-19EAC6BE9859}"/>
                  </a:ext>
                </a:extLst>
              </p:cNvPr>
              <p:cNvSpPr/>
              <p:nvPr/>
            </p:nvSpPr>
            <p:spPr>
              <a:xfrm>
                <a:off x="1439878" y="2068420"/>
                <a:ext cx="7396170" cy="899253"/>
              </a:xfrm>
              <a:custGeom>
                <a:avLst/>
                <a:gdLst>
                  <a:gd name="connsiteX0" fmla="*/ 0 w 8875507"/>
                  <a:gd name="connsiteY0" fmla="*/ 0 h 791997"/>
                  <a:gd name="connsiteX1" fmla="*/ 8875507 w 8875507"/>
                  <a:gd name="connsiteY1" fmla="*/ 0 h 791997"/>
                  <a:gd name="connsiteX2" fmla="*/ 8875507 w 8875507"/>
                  <a:gd name="connsiteY2" fmla="*/ 791997 h 791997"/>
                  <a:gd name="connsiteX3" fmla="*/ 0 w 8875507"/>
                  <a:gd name="connsiteY3" fmla="*/ 791997 h 791997"/>
                  <a:gd name="connsiteX4" fmla="*/ 0 w 8875507"/>
                  <a:gd name="connsiteY4" fmla="*/ 0 h 79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5507" h="791997">
                    <a:moveTo>
                      <a:pt x="0" y="0"/>
                    </a:moveTo>
                    <a:lnTo>
                      <a:pt x="8875507" y="0"/>
                    </a:lnTo>
                    <a:lnTo>
                      <a:pt x="8875507" y="791997"/>
                    </a:lnTo>
                    <a:lnTo>
                      <a:pt x="0" y="791997"/>
                    </a:lnTo>
                    <a:lnTo>
                      <a:pt x="0" y="0"/>
                    </a:lnTo>
                    <a:close/>
                  </a:path>
                </a:pathLst>
              </a:custGeom>
              <a:solidFill>
                <a:srgbClr val="983872"/>
              </a:solidFill>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571026" tIns="58420" rIns="58420" bIns="58420" numCol="1" spcCol="1270" anchor="ctr" anchorCtr="0">
                <a:noAutofit/>
              </a:bodyPr>
              <a:lstStyle/>
              <a:p>
                <a:pPr marL="0" lvl="0" indent="0" algn="just" defTabSz="1022350">
                  <a:lnSpc>
                    <a:spcPct val="90000"/>
                  </a:lnSpc>
                  <a:spcBef>
                    <a:spcPct val="0"/>
                  </a:spcBef>
                  <a:spcAft>
                    <a:spcPct val="35000"/>
                  </a:spcAft>
                  <a:buNone/>
                </a:pPr>
                <a:r>
                  <a:rPr lang="fr-FR" sz="1600" b="1" kern="1200" dirty="0">
                    <a:solidFill>
                      <a:schemeClr val="bg1"/>
                    </a:solidFill>
                  </a:rPr>
                  <a:t>PÔLE SANTÉ :</a:t>
                </a:r>
                <a:r>
                  <a:rPr lang="fr-FR" sz="1600" kern="1200" dirty="0">
                    <a:solidFill>
                      <a:schemeClr val="bg1"/>
                    </a:solidFill>
                  </a:rPr>
                  <a:t> Quel est le vécu des parents/patients à trois étapes de transition clés du parcours : annonce du diagnostic, transition adolescent-adulte et annonce de la nécessité de la greffe ?</a:t>
                </a:r>
              </a:p>
            </p:txBody>
          </p:sp>
          <p:grpSp>
            <p:nvGrpSpPr>
              <p:cNvPr id="42" name="Groupe 41">
                <a:extLst>
                  <a:ext uri="{FF2B5EF4-FFF2-40B4-BE49-F238E27FC236}">
                    <a16:creationId xmlns:a16="http://schemas.microsoft.com/office/drawing/2014/main" id="{0DA95F95-9378-70E3-BD5F-DB0306F14078}"/>
                  </a:ext>
                </a:extLst>
              </p:cNvPr>
              <p:cNvGrpSpPr>
                <a:grpSpLocks noChangeAspect="1"/>
              </p:cNvGrpSpPr>
              <p:nvPr/>
            </p:nvGrpSpPr>
            <p:grpSpPr>
              <a:xfrm>
                <a:off x="1152231" y="2212046"/>
                <a:ext cx="606157" cy="612000"/>
                <a:chOff x="732820" y="2072506"/>
                <a:chExt cx="540000" cy="540000"/>
              </a:xfrm>
            </p:grpSpPr>
            <p:sp>
              <p:nvSpPr>
                <p:cNvPr id="21" name="Ellipse 20">
                  <a:extLst>
                    <a:ext uri="{FF2B5EF4-FFF2-40B4-BE49-F238E27FC236}">
                      <a16:creationId xmlns:a16="http://schemas.microsoft.com/office/drawing/2014/main" id="{0EF5E2E4-1745-C256-545B-3F504C428D21}"/>
                    </a:ext>
                  </a:extLst>
                </p:cNvPr>
                <p:cNvSpPr>
                  <a:spLocks noChangeAspect="1"/>
                </p:cNvSpPr>
                <p:nvPr/>
              </p:nvSpPr>
              <p:spPr>
                <a:xfrm>
                  <a:off x="732820" y="2072506"/>
                  <a:ext cx="540000" cy="540000"/>
                </a:xfrm>
                <a:prstGeom prst="ellipse">
                  <a:avLst/>
                </a:prstGeom>
                <a:ln>
                  <a:solidFill>
                    <a:srgbClr val="983872"/>
                  </a:solidFill>
                </a:ln>
              </p:spPr>
              <p:style>
                <a:lnRef idx="2">
                  <a:schemeClr val="accent4">
                    <a:hueOff val="3266964"/>
                    <a:satOff val="-13592"/>
                    <a:lumOff val="320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endParaRPr lang="fr-FR"/>
                </a:p>
              </p:txBody>
            </p:sp>
            <p:pic>
              <p:nvPicPr>
                <p:cNvPr id="22" name="Image 21" descr="Une image contenant graphisme, Graphique, texte, Police&#10;&#10;Description générée automatiquement">
                  <a:extLst>
                    <a:ext uri="{FF2B5EF4-FFF2-40B4-BE49-F238E27FC236}">
                      <a16:creationId xmlns:a16="http://schemas.microsoft.com/office/drawing/2014/main" id="{9344C9A6-376F-19CD-373D-5E94DD763C99}"/>
                    </a:ext>
                  </a:extLst>
                </p:cNvPr>
                <p:cNvPicPr>
                  <a:picLocks noChangeAspect="1"/>
                </p:cNvPicPr>
                <p:nvPr/>
              </p:nvPicPr>
              <p:blipFill rotWithShape="1">
                <a:blip r:embed="rId7"/>
                <a:srcRect l="210" t="-10417" r="210" b="-10417"/>
                <a:stretch/>
              </p:blipFill>
              <p:spPr>
                <a:xfrm>
                  <a:off x="780311" y="2072506"/>
                  <a:ext cx="445019" cy="540000"/>
                </a:xfrm>
                <a:prstGeom prst="ellipse">
                  <a:avLst/>
                </a:prstGeom>
                <a:ln>
                  <a:noFill/>
                </a:ln>
              </p:spPr>
            </p:pic>
          </p:grpSp>
        </p:grpSp>
      </p:grpSp>
      <p:sp>
        <p:nvSpPr>
          <p:cNvPr id="2" name="Titre 1">
            <a:extLst>
              <a:ext uri="{FF2B5EF4-FFF2-40B4-BE49-F238E27FC236}">
                <a16:creationId xmlns:a16="http://schemas.microsoft.com/office/drawing/2014/main" id="{D7395CEF-7D90-A445-8AEA-56268E0B82B3}"/>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Questions d’étude</a:t>
            </a:r>
          </a:p>
        </p:txBody>
      </p:sp>
    </p:spTree>
    <p:extLst>
      <p:ext uri="{BB962C8B-B14F-4D97-AF65-F5344CB8AC3E}">
        <p14:creationId xmlns:p14="http://schemas.microsoft.com/office/powerpoint/2010/main" val="382032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E9D3876C-B392-FA33-7A9F-0264A86A51A3}"/>
              </a:ext>
            </a:extLst>
          </p:cNvPr>
          <p:cNvGrpSpPr/>
          <p:nvPr/>
        </p:nvGrpSpPr>
        <p:grpSpPr>
          <a:xfrm>
            <a:off x="1274575" y="3358668"/>
            <a:ext cx="4709434" cy="1196703"/>
            <a:chOff x="1241843" y="3287486"/>
            <a:chExt cx="4709434" cy="1196703"/>
          </a:xfrm>
        </p:grpSpPr>
        <p:sp>
          <p:nvSpPr>
            <p:cNvPr id="110" name="Rectangle : coins arrondis 109">
              <a:extLst>
                <a:ext uri="{FF2B5EF4-FFF2-40B4-BE49-F238E27FC236}">
                  <a16:creationId xmlns:a16="http://schemas.microsoft.com/office/drawing/2014/main" id="{9842AC1A-83A9-D9B0-EC7E-4D99694362D0}"/>
                </a:ext>
              </a:extLst>
            </p:cNvPr>
            <p:cNvSpPr/>
            <p:nvPr/>
          </p:nvSpPr>
          <p:spPr>
            <a:xfrm>
              <a:off x="1241843" y="3287486"/>
              <a:ext cx="4502237" cy="1196703"/>
            </a:xfrm>
            <a:prstGeom prst="roundRect">
              <a:avLst/>
            </a:prstGeom>
            <a:noFill/>
            <a:ln w="9525">
              <a:solidFill>
                <a:srgbClr val="FD8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grpSp>
          <p:nvGrpSpPr>
            <p:cNvPr id="10" name="Groupe 9">
              <a:extLst>
                <a:ext uri="{FF2B5EF4-FFF2-40B4-BE49-F238E27FC236}">
                  <a16:creationId xmlns:a16="http://schemas.microsoft.com/office/drawing/2014/main" id="{D316A73B-72C1-3827-41A2-6BB964D655B3}"/>
                </a:ext>
              </a:extLst>
            </p:cNvPr>
            <p:cNvGrpSpPr/>
            <p:nvPr/>
          </p:nvGrpSpPr>
          <p:grpSpPr>
            <a:xfrm>
              <a:off x="1274575" y="3355128"/>
              <a:ext cx="4676702" cy="1129061"/>
              <a:chOff x="981408" y="3282354"/>
              <a:chExt cx="4676702" cy="1129061"/>
            </a:xfrm>
          </p:grpSpPr>
          <p:sp>
            <p:nvSpPr>
              <p:cNvPr id="109" name="ZoneTexte 108">
                <a:extLst>
                  <a:ext uri="{FF2B5EF4-FFF2-40B4-BE49-F238E27FC236}">
                    <a16:creationId xmlns:a16="http://schemas.microsoft.com/office/drawing/2014/main" id="{D87C00AB-3D00-4D0D-2248-341265997C61}"/>
                  </a:ext>
                </a:extLst>
              </p:cNvPr>
              <p:cNvSpPr txBox="1"/>
              <p:nvPr/>
            </p:nvSpPr>
            <p:spPr>
              <a:xfrm>
                <a:off x="1408368" y="3580418"/>
                <a:ext cx="4042545" cy="830997"/>
              </a:xfrm>
              <a:prstGeom prst="rect">
                <a:avLst/>
              </a:prstGeom>
              <a:noFill/>
            </p:spPr>
            <p:txBody>
              <a:bodyPr wrap="square">
                <a:spAutoFit/>
              </a:bodyPr>
              <a:lstStyle/>
              <a:p>
                <a:pPr marL="360000" lvl="1" indent="-180000">
                  <a:buFont typeface="Arial" panose="020B0604020202020204" pitchFamily="34" charset="0"/>
                  <a:buChar char="•"/>
                </a:pPr>
                <a:r>
                  <a:rPr lang="fr-FR" sz="1600" dirty="0"/>
                  <a:t>21 thèmes sélectionnés</a:t>
                </a:r>
              </a:p>
              <a:p>
                <a:pPr marL="360000" lvl="1" indent="-180000">
                  <a:buFont typeface="Arial" panose="020B0604020202020204" pitchFamily="34" charset="0"/>
                  <a:buChar char="•"/>
                </a:pPr>
                <a:r>
                  <a:rPr lang="fr-FR" sz="1600" dirty="0"/>
                  <a:t>100 à 147 questions selon le profil patient</a:t>
                </a:r>
              </a:p>
              <a:p>
                <a:pPr marL="360000" lvl="1" indent="-180000">
                  <a:buFont typeface="Arial" panose="020B0604020202020204" pitchFamily="34" charset="0"/>
                  <a:buChar char="•"/>
                </a:pPr>
                <a:r>
                  <a:rPr lang="fr-FR" sz="1600" dirty="0"/>
                  <a:t>88 répondants sur 261 patients sollicités</a:t>
                </a:r>
              </a:p>
            </p:txBody>
          </p:sp>
          <p:sp>
            <p:nvSpPr>
              <p:cNvPr id="111" name="ZoneTexte 110">
                <a:extLst>
                  <a:ext uri="{FF2B5EF4-FFF2-40B4-BE49-F238E27FC236}">
                    <a16:creationId xmlns:a16="http://schemas.microsoft.com/office/drawing/2014/main" id="{3C43C8E3-21C1-EDDA-A447-AEB477F58452}"/>
                  </a:ext>
                </a:extLst>
              </p:cNvPr>
              <p:cNvSpPr txBox="1"/>
              <p:nvPr/>
            </p:nvSpPr>
            <p:spPr>
              <a:xfrm>
                <a:off x="981408" y="3282354"/>
                <a:ext cx="4676702" cy="338554"/>
              </a:xfrm>
              <a:prstGeom prst="rect">
                <a:avLst/>
              </a:prstGeom>
              <a:noFill/>
            </p:spPr>
            <p:txBody>
              <a:bodyPr wrap="square">
                <a:spAutoFit/>
              </a:bodyPr>
              <a:lstStyle/>
              <a:p>
                <a:pPr algn="ctr"/>
                <a:r>
                  <a:rPr lang="fr-FR" sz="1600" dirty="0">
                    <a:solidFill>
                      <a:srgbClr val="FD8837"/>
                    </a:solidFill>
                  </a:rPr>
                  <a:t>  </a:t>
                </a:r>
                <a:r>
                  <a:rPr lang="fr-FR" sz="1600" b="1" dirty="0">
                    <a:solidFill>
                      <a:srgbClr val="FD8837"/>
                    </a:solidFill>
                  </a:rPr>
                  <a:t>QUESTIONNAIRE D’EXPERIENCE PATIENT</a:t>
                </a:r>
                <a:endParaRPr lang="fr-FR" sz="1600" dirty="0"/>
              </a:p>
            </p:txBody>
          </p:sp>
          <p:pic>
            <p:nvPicPr>
              <p:cNvPr id="113" name="Graphique 112" descr="Porte-bloc avec un remplissage uni">
                <a:extLst>
                  <a:ext uri="{FF2B5EF4-FFF2-40B4-BE49-F238E27FC236}">
                    <a16:creationId xmlns:a16="http://schemas.microsoft.com/office/drawing/2014/main" id="{C23241E6-8C22-A4EA-6169-4623772714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932" y="3282354"/>
                <a:ext cx="669578" cy="669578"/>
              </a:xfrm>
              <a:prstGeom prst="rect">
                <a:avLst/>
              </a:prstGeom>
            </p:spPr>
          </p:pic>
        </p:grpSp>
      </p:grpSp>
      <p:sp>
        <p:nvSpPr>
          <p:cNvPr id="14" name="ZoneTexte 13">
            <a:extLst>
              <a:ext uri="{FF2B5EF4-FFF2-40B4-BE49-F238E27FC236}">
                <a16:creationId xmlns:a16="http://schemas.microsoft.com/office/drawing/2014/main" id="{456F87CD-7D6F-148A-A5F4-7CAE15C5CF58}"/>
              </a:ext>
            </a:extLst>
          </p:cNvPr>
          <p:cNvSpPr txBox="1"/>
          <p:nvPr/>
        </p:nvSpPr>
        <p:spPr>
          <a:xfrm>
            <a:off x="316266" y="1113910"/>
            <a:ext cx="7470648" cy="258532"/>
          </a:xfrm>
          <a:prstGeom prst="rect">
            <a:avLst/>
          </a:prstGeom>
          <a:solidFill>
            <a:srgbClr val="EF7E20"/>
          </a:solidFill>
        </p:spPr>
        <p:txBody>
          <a:bodyPr wrap="square">
            <a:spAutoFit/>
          </a:bodyPr>
          <a:lstStyle/>
          <a:p>
            <a:pPr marL="324000" lvl="0" indent="0" algn="just" defTabSz="720000">
              <a:lnSpc>
                <a:spcPct val="90000"/>
              </a:lnSpc>
              <a:spcBef>
                <a:spcPct val="0"/>
              </a:spcBef>
              <a:buNone/>
            </a:pPr>
            <a:r>
              <a:rPr lang="fr-FR" sz="1200" kern="1200" dirty="0">
                <a:solidFill>
                  <a:schemeClr val="bg1"/>
                </a:solidFill>
              </a:rPr>
              <a:t>Quelle est l’évaluation du parcours de soin rapportée par les patients sous </a:t>
            </a:r>
            <a:r>
              <a:rPr lang="fr-FR" sz="1200" kern="1200" dirty="0" err="1">
                <a:solidFill>
                  <a:schemeClr val="bg1"/>
                </a:solidFill>
              </a:rPr>
              <a:t>Kaftrio</a:t>
            </a:r>
            <a:r>
              <a:rPr lang="fr-FR" sz="1200" kern="1200" dirty="0">
                <a:solidFill>
                  <a:schemeClr val="bg1"/>
                </a:solidFill>
              </a:rPr>
              <a:t>® au CRCM adultes de Lyon ?</a:t>
            </a:r>
          </a:p>
        </p:txBody>
      </p:sp>
      <p:pic>
        <p:nvPicPr>
          <p:cNvPr id="99" name="Image 98">
            <a:extLst>
              <a:ext uri="{FF2B5EF4-FFF2-40B4-BE49-F238E27FC236}">
                <a16:creationId xmlns:a16="http://schemas.microsoft.com/office/drawing/2014/main" id="{A0A4C75C-208C-A0A9-9685-16697E77D231}"/>
              </a:ext>
            </a:extLst>
          </p:cNvPr>
          <p:cNvPicPr>
            <a:picLocks noChangeAspect="1"/>
          </p:cNvPicPr>
          <p:nvPr/>
        </p:nvPicPr>
        <p:blipFill>
          <a:blip r:embed="rId5"/>
          <a:stretch>
            <a:fillRect/>
          </a:stretch>
        </p:blipFill>
        <p:spPr>
          <a:xfrm>
            <a:off x="247333" y="1428324"/>
            <a:ext cx="6040209" cy="1911931"/>
          </a:xfrm>
          <a:prstGeom prst="rect">
            <a:avLst/>
          </a:prstGeom>
        </p:spPr>
      </p:pic>
      <p:grpSp>
        <p:nvGrpSpPr>
          <p:cNvPr id="15" name="Groupe 14">
            <a:extLst>
              <a:ext uri="{FF2B5EF4-FFF2-40B4-BE49-F238E27FC236}">
                <a16:creationId xmlns:a16="http://schemas.microsoft.com/office/drawing/2014/main" id="{B29B5812-27D0-778B-14CC-F2AD9642CFF4}"/>
              </a:ext>
            </a:extLst>
          </p:cNvPr>
          <p:cNvGrpSpPr/>
          <p:nvPr/>
        </p:nvGrpSpPr>
        <p:grpSpPr>
          <a:xfrm>
            <a:off x="6325951" y="2388734"/>
            <a:ext cx="2676768" cy="2044648"/>
            <a:chOff x="6219899" y="2330180"/>
            <a:chExt cx="2676768" cy="2044648"/>
          </a:xfrm>
        </p:grpSpPr>
        <p:sp>
          <p:nvSpPr>
            <p:cNvPr id="105" name="Rectangle : coins arrondis 104">
              <a:extLst>
                <a:ext uri="{FF2B5EF4-FFF2-40B4-BE49-F238E27FC236}">
                  <a16:creationId xmlns:a16="http://schemas.microsoft.com/office/drawing/2014/main" id="{097C848F-97F8-C1E9-C193-5B60443AD1AE}"/>
                </a:ext>
              </a:extLst>
            </p:cNvPr>
            <p:cNvSpPr/>
            <p:nvPr/>
          </p:nvSpPr>
          <p:spPr>
            <a:xfrm>
              <a:off x="6219899" y="2330180"/>
              <a:ext cx="2676768" cy="2044648"/>
            </a:xfrm>
            <a:prstGeom prst="roundRect">
              <a:avLst/>
            </a:prstGeom>
            <a:noFill/>
            <a:ln w="9525">
              <a:solidFill>
                <a:srgbClr val="FD8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04" name="ZoneTexte 103">
              <a:extLst>
                <a:ext uri="{FF2B5EF4-FFF2-40B4-BE49-F238E27FC236}">
                  <a16:creationId xmlns:a16="http://schemas.microsoft.com/office/drawing/2014/main" id="{33791CAD-F36F-DF02-71F3-5056DF3B924F}"/>
                </a:ext>
              </a:extLst>
            </p:cNvPr>
            <p:cNvSpPr txBox="1"/>
            <p:nvPr/>
          </p:nvSpPr>
          <p:spPr>
            <a:xfrm>
              <a:off x="6325951" y="3070783"/>
              <a:ext cx="2570715" cy="1200329"/>
            </a:xfrm>
            <a:prstGeom prst="rect">
              <a:avLst/>
            </a:prstGeom>
            <a:noFill/>
          </p:spPr>
          <p:txBody>
            <a:bodyPr wrap="square" rtlCol="0" anchor="ctr">
              <a:spAutoFit/>
            </a:bodyPr>
            <a:lstStyle/>
            <a:p>
              <a:r>
                <a:rPr lang="fr-FR" sz="1600" dirty="0"/>
                <a:t>1 médecin</a:t>
              </a:r>
            </a:p>
            <a:p>
              <a:r>
                <a:rPr lang="fr-FR" sz="1600" dirty="0"/>
                <a:t>1 infirmière coordinatrice</a:t>
              </a:r>
            </a:p>
            <a:p>
              <a:endParaRPr lang="fr-FR" sz="800" dirty="0"/>
            </a:p>
            <a:p>
              <a:r>
                <a:rPr lang="fr-FR" sz="1600" dirty="0"/>
                <a:t>5 patients impliqués à différentes phases du projet</a:t>
              </a:r>
            </a:p>
          </p:txBody>
        </p:sp>
        <p:grpSp>
          <p:nvGrpSpPr>
            <p:cNvPr id="5" name="Groupe 4">
              <a:extLst>
                <a:ext uri="{FF2B5EF4-FFF2-40B4-BE49-F238E27FC236}">
                  <a16:creationId xmlns:a16="http://schemas.microsoft.com/office/drawing/2014/main" id="{E67D5B51-7D77-BD07-B0B6-A1F8B0CF0FFA}"/>
                </a:ext>
              </a:extLst>
            </p:cNvPr>
            <p:cNvGrpSpPr/>
            <p:nvPr/>
          </p:nvGrpSpPr>
          <p:grpSpPr>
            <a:xfrm>
              <a:off x="6278406" y="2330180"/>
              <a:ext cx="2559755" cy="776585"/>
              <a:chOff x="6318999" y="2333490"/>
              <a:chExt cx="2677611" cy="776585"/>
            </a:xfrm>
          </p:grpSpPr>
          <p:sp>
            <p:nvSpPr>
              <p:cNvPr id="107" name="ZoneTexte 106">
                <a:extLst>
                  <a:ext uri="{FF2B5EF4-FFF2-40B4-BE49-F238E27FC236}">
                    <a16:creationId xmlns:a16="http://schemas.microsoft.com/office/drawing/2014/main" id="{ACE8B14A-B04A-51C7-B8FC-10E5C4EAD491}"/>
                  </a:ext>
                </a:extLst>
              </p:cNvPr>
              <p:cNvSpPr txBox="1"/>
              <p:nvPr/>
            </p:nvSpPr>
            <p:spPr>
              <a:xfrm>
                <a:off x="6982867" y="2552505"/>
                <a:ext cx="2013743" cy="338554"/>
              </a:xfrm>
              <a:prstGeom prst="rect">
                <a:avLst/>
              </a:prstGeom>
              <a:noFill/>
            </p:spPr>
            <p:txBody>
              <a:bodyPr wrap="square">
                <a:spAutoFit/>
              </a:bodyPr>
              <a:lstStyle/>
              <a:p>
                <a:pPr algn="ctr"/>
                <a:r>
                  <a:rPr lang="fr-FR" sz="1600" dirty="0">
                    <a:solidFill>
                      <a:srgbClr val="FD8837"/>
                    </a:solidFill>
                  </a:rPr>
                  <a:t> </a:t>
                </a:r>
                <a:r>
                  <a:rPr lang="fr-FR" sz="1600" b="1" dirty="0">
                    <a:solidFill>
                      <a:srgbClr val="FD8837"/>
                    </a:solidFill>
                  </a:rPr>
                  <a:t>LE COMITÉ D’ÉTUDE</a:t>
                </a:r>
                <a:endParaRPr lang="fr-FR" sz="1600" dirty="0"/>
              </a:p>
            </p:txBody>
          </p:sp>
          <p:pic>
            <p:nvPicPr>
              <p:cNvPr id="115" name="Graphique 114" descr="Réunion contour">
                <a:extLst>
                  <a:ext uri="{FF2B5EF4-FFF2-40B4-BE49-F238E27FC236}">
                    <a16:creationId xmlns:a16="http://schemas.microsoft.com/office/drawing/2014/main" id="{0A3AD0CF-E80C-95FD-E5E3-0C17DD221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8999" y="2333490"/>
                <a:ext cx="776585" cy="776585"/>
              </a:xfrm>
              <a:prstGeom prst="rect">
                <a:avLst/>
              </a:prstGeom>
            </p:spPr>
          </p:pic>
        </p:grpSp>
      </p:grpSp>
      <p:pic>
        <p:nvPicPr>
          <p:cNvPr id="8" name="Graphique 7">
            <a:extLst>
              <a:ext uri="{FF2B5EF4-FFF2-40B4-BE49-F238E27FC236}">
                <a16:creationId xmlns:a16="http://schemas.microsoft.com/office/drawing/2014/main" id="{1A2F4870-C683-E94E-78FE-989C819BC8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4964" y="973145"/>
            <a:ext cx="513262" cy="504000"/>
          </a:xfrm>
          <a:prstGeom prst="ellipse">
            <a:avLst/>
          </a:prstGeom>
        </p:spPr>
      </p:pic>
      <p:sp>
        <p:nvSpPr>
          <p:cNvPr id="2" name="Titre 1">
            <a:extLst>
              <a:ext uri="{FF2B5EF4-FFF2-40B4-BE49-F238E27FC236}">
                <a16:creationId xmlns:a16="http://schemas.microsoft.com/office/drawing/2014/main" id="{B29A1C70-0064-A1E7-E17A-E78D8501E5A0}"/>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Avancement pour le CRCM Lyon adultes</a:t>
            </a:r>
          </a:p>
        </p:txBody>
      </p:sp>
    </p:spTree>
    <p:extLst>
      <p:ext uri="{BB962C8B-B14F-4D97-AF65-F5344CB8AC3E}">
        <p14:creationId xmlns:p14="http://schemas.microsoft.com/office/powerpoint/2010/main" val="31859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62572D3-8B1E-BDA9-46D1-3744BAB4D866}"/>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Partenariat Patient : vision d’un</a:t>
            </a:r>
          </a:p>
          <a:p>
            <a:r>
              <a:rPr lang="fr-FR" dirty="0"/>
              <a:t>patient partenaire et </a:t>
            </a:r>
            <a:r>
              <a:rPr lang="fr-FR" dirty="0" err="1"/>
              <a:t>co</a:t>
            </a:r>
            <a:r>
              <a:rPr lang="fr-FR" dirty="0"/>
              <a:t>-chercheur</a:t>
            </a:r>
          </a:p>
        </p:txBody>
      </p:sp>
      <p:sp>
        <p:nvSpPr>
          <p:cNvPr id="7" name="ZoneTexte 6">
            <a:extLst>
              <a:ext uri="{FF2B5EF4-FFF2-40B4-BE49-F238E27FC236}">
                <a16:creationId xmlns:a16="http://schemas.microsoft.com/office/drawing/2014/main" id="{935BD713-6E41-4D15-6E4F-33165E58EE02}"/>
              </a:ext>
            </a:extLst>
          </p:cNvPr>
          <p:cNvSpPr txBox="1"/>
          <p:nvPr/>
        </p:nvSpPr>
        <p:spPr>
          <a:xfrm>
            <a:off x="300147" y="2688061"/>
            <a:ext cx="8543706" cy="1231106"/>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a:t>UNE ÉVOLUTION </a:t>
            </a:r>
            <a:r>
              <a:rPr lang="fr-FR" sz="2000" b="1" dirty="0"/>
              <a:t>DE PATIENT A PATIENT PARTENAIRE</a:t>
            </a:r>
          </a:p>
          <a:p>
            <a:pPr marL="753750" indent="-285750">
              <a:buFont typeface="Courier New" panose="02070309020205020404" pitchFamily="49" charset="0"/>
              <a:buChar char="o"/>
            </a:pPr>
            <a:r>
              <a:rPr lang="fr-FR" sz="1800" b="0" dirty="0"/>
              <a:t>Découverte du concept suite à un projet collaboratif et échanges avec médecin</a:t>
            </a:r>
          </a:p>
          <a:p>
            <a:pPr marL="753750" indent="-285750">
              <a:buFont typeface="Courier New" panose="02070309020205020404" pitchFamily="49" charset="0"/>
              <a:buChar char="o"/>
            </a:pPr>
            <a:r>
              <a:rPr lang="fr-FR" sz="1800" b="0" dirty="0"/>
              <a:t>Eléments de formation avec le dispositif PEPS des HCL</a:t>
            </a:r>
          </a:p>
          <a:p>
            <a:pPr marL="753750" indent="-285750">
              <a:buFont typeface="Courier New" panose="02070309020205020404" pitchFamily="49" charset="0"/>
              <a:buChar char="o"/>
            </a:pPr>
            <a:r>
              <a:rPr lang="fr-FR" sz="1800" b="0" dirty="0"/>
              <a:t>Mise en situation effective avec le projet </a:t>
            </a:r>
            <a:r>
              <a:rPr lang="fr-FR" sz="1800" b="0" dirty="0" err="1"/>
              <a:t>ExPaParM</a:t>
            </a:r>
            <a:r>
              <a:rPr lang="fr-FR" sz="1800" b="0" dirty="0"/>
              <a:t>-ACTION</a:t>
            </a:r>
          </a:p>
        </p:txBody>
      </p:sp>
      <p:sp>
        <p:nvSpPr>
          <p:cNvPr id="9" name="ZoneTexte 8">
            <a:extLst>
              <a:ext uri="{FF2B5EF4-FFF2-40B4-BE49-F238E27FC236}">
                <a16:creationId xmlns:a16="http://schemas.microsoft.com/office/drawing/2014/main" id="{2712E050-0750-86EC-F120-1C76D6921EB0}"/>
              </a:ext>
            </a:extLst>
          </p:cNvPr>
          <p:cNvSpPr txBox="1"/>
          <p:nvPr/>
        </p:nvSpPr>
        <p:spPr>
          <a:xfrm>
            <a:off x="300147" y="4035983"/>
            <a:ext cx="8543706" cy="400110"/>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UNE SOLLICITATION LOCALE PUIS NATIONALE POUR </a:t>
            </a:r>
            <a:r>
              <a:rPr lang="fr-FR" sz="2000" b="1" dirty="0" err="1"/>
              <a:t>ExPaParM</a:t>
            </a:r>
            <a:r>
              <a:rPr lang="fr-FR" sz="2000" b="1" dirty="0"/>
              <a:t>-ACTION</a:t>
            </a:r>
          </a:p>
        </p:txBody>
      </p:sp>
      <p:sp>
        <p:nvSpPr>
          <p:cNvPr id="11" name="ZoneTexte 10">
            <a:extLst>
              <a:ext uri="{FF2B5EF4-FFF2-40B4-BE49-F238E27FC236}">
                <a16:creationId xmlns:a16="http://schemas.microsoft.com/office/drawing/2014/main" id="{19233FCC-76F8-FDDA-4938-013317D78BC7}"/>
              </a:ext>
            </a:extLst>
          </p:cNvPr>
          <p:cNvSpPr txBox="1"/>
          <p:nvPr/>
        </p:nvSpPr>
        <p:spPr>
          <a:xfrm>
            <a:off x="300147" y="1340139"/>
            <a:ext cx="8543705" cy="1231106"/>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LES 3 PILIERS DE L’ENGAGEMENT</a:t>
            </a:r>
          </a:p>
          <a:p>
            <a:pPr marL="753750" indent="-285750">
              <a:buFont typeface="Courier New" panose="02070309020205020404" pitchFamily="49" charset="0"/>
              <a:buChar char="o"/>
            </a:pPr>
            <a:r>
              <a:rPr lang="fr-FR" sz="1800" b="0" dirty="0"/>
              <a:t>Reconnaissance pour la prise en charge et l’amélioration de la qualité de vie</a:t>
            </a:r>
          </a:p>
          <a:p>
            <a:pPr marL="753750" indent="-285750">
              <a:buFont typeface="Courier New" panose="02070309020205020404" pitchFamily="49" charset="0"/>
              <a:buChar char="o"/>
            </a:pPr>
            <a:r>
              <a:rPr lang="fr-FR" sz="1800" b="0" dirty="0"/>
              <a:t>Identification de sujets potentiels d’amélioration</a:t>
            </a:r>
          </a:p>
          <a:p>
            <a:pPr marL="753750" indent="-285750">
              <a:buFont typeface="Courier New" panose="02070309020205020404" pitchFamily="49" charset="0"/>
              <a:buChar char="o"/>
            </a:pPr>
            <a:r>
              <a:rPr lang="fr-FR" sz="1800" b="0" dirty="0"/>
              <a:t>Conviction de l’apport expérience patient et de ses capacités personnelles</a:t>
            </a:r>
          </a:p>
        </p:txBody>
      </p:sp>
    </p:spTree>
    <p:extLst>
      <p:ext uri="{BB962C8B-B14F-4D97-AF65-F5344CB8AC3E}">
        <p14:creationId xmlns:p14="http://schemas.microsoft.com/office/powerpoint/2010/main" val="429439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10F37698-0AA8-C48A-A995-DBDDFBC2EE78}"/>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Premiers retours d’expérience</a:t>
            </a:r>
          </a:p>
          <a:p>
            <a:r>
              <a:rPr lang="fr-FR" dirty="0" err="1"/>
              <a:t>ExPaParM</a:t>
            </a:r>
            <a:r>
              <a:rPr lang="fr-FR" dirty="0"/>
              <a:t>-ACTION à Lyon</a:t>
            </a:r>
          </a:p>
        </p:txBody>
      </p:sp>
      <p:sp>
        <p:nvSpPr>
          <p:cNvPr id="9" name="ZoneTexte 8">
            <a:extLst>
              <a:ext uri="{FF2B5EF4-FFF2-40B4-BE49-F238E27FC236}">
                <a16:creationId xmlns:a16="http://schemas.microsoft.com/office/drawing/2014/main" id="{F8BC5A85-2161-AF30-571B-8C3F74254310}"/>
              </a:ext>
            </a:extLst>
          </p:cNvPr>
          <p:cNvSpPr txBox="1"/>
          <p:nvPr/>
        </p:nvSpPr>
        <p:spPr>
          <a:xfrm>
            <a:off x="298800" y="1339200"/>
            <a:ext cx="8543705" cy="1508105"/>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POINT DE VUE DU PATIENT</a:t>
            </a:r>
          </a:p>
          <a:p>
            <a:pPr marL="753750" indent="-285750">
              <a:buFont typeface="Courier New" panose="02070309020205020404" pitchFamily="49" charset="0"/>
              <a:buChar char="o"/>
            </a:pPr>
            <a:r>
              <a:rPr lang="fr-FR" sz="1800" b="0" dirty="0"/>
              <a:t>Démarche enrichissante (connaissances, relations sociales)</a:t>
            </a:r>
          </a:p>
          <a:p>
            <a:pPr marL="753750" indent="-285750">
              <a:buFont typeface="Courier New" panose="02070309020205020404" pitchFamily="49" charset="0"/>
              <a:buChar char="o"/>
            </a:pPr>
            <a:r>
              <a:rPr lang="fr-FR" sz="1800" b="0" dirty="0"/>
              <a:t>Prise de recul sur sa propre situation</a:t>
            </a:r>
          </a:p>
          <a:p>
            <a:pPr marL="753750" indent="-285750">
              <a:buFont typeface="Courier New" panose="02070309020205020404" pitchFamily="49" charset="0"/>
              <a:buChar char="o"/>
            </a:pPr>
            <a:r>
              <a:rPr lang="fr-FR" sz="1800" b="0" dirty="0"/>
              <a:t>Temps du patient partenaire différent de celui des soignants</a:t>
            </a:r>
          </a:p>
          <a:p>
            <a:pPr marL="753750" indent="-285750">
              <a:buFont typeface="Courier New" panose="02070309020205020404" pitchFamily="49" charset="0"/>
              <a:buChar char="o"/>
            </a:pPr>
            <a:r>
              <a:rPr lang="fr-FR" dirty="0"/>
              <a:t>Risque d’écart entre les attentes/capacités du PP et la vision des soignants</a:t>
            </a:r>
            <a:endParaRPr lang="fr-FR" sz="1800" b="0" dirty="0"/>
          </a:p>
        </p:txBody>
      </p:sp>
      <p:sp>
        <p:nvSpPr>
          <p:cNvPr id="10" name="ZoneTexte 9">
            <a:extLst>
              <a:ext uri="{FF2B5EF4-FFF2-40B4-BE49-F238E27FC236}">
                <a16:creationId xmlns:a16="http://schemas.microsoft.com/office/drawing/2014/main" id="{4C7A311C-E8DC-D9E1-A1AF-93A64FCD71CB}"/>
              </a:ext>
            </a:extLst>
          </p:cNvPr>
          <p:cNvSpPr txBox="1"/>
          <p:nvPr/>
        </p:nvSpPr>
        <p:spPr>
          <a:xfrm>
            <a:off x="298800" y="2852465"/>
            <a:ext cx="8543705" cy="1785104"/>
          </a:xfrm>
          <a:prstGeom prst="rect">
            <a:avLst/>
          </a:prstGeom>
          <a:noFill/>
        </p:spPr>
        <p:txBody>
          <a:bodyPr wrap="square" anchor="ctr">
            <a:spAutoFit/>
          </a:bodyPr>
          <a:lstStyle/>
          <a:p>
            <a:pPr marL="342900" indent="-342900">
              <a:spcBef>
                <a:spcPts val="2400"/>
              </a:spcBef>
              <a:buFont typeface="Arial" panose="020B0604020202020204" pitchFamily="34" charset="0"/>
              <a:buChar char="•"/>
            </a:pPr>
            <a:r>
              <a:rPr lang="fr-FR" sz="2000" b="1" dirty="0"/>
              <a:t>VERBATIM DES PROFESSIONNELLES DU CRCM</a:t>
            </a:r>
          </a:p>
          <a:p>
            <a:pPr marL="753750" indent="-285750">
              <a:buFont typeface="Courier New" panose="02070309020205020404" pitchFamily="49" charset="0"/>
              <a:buChar char="o"/>
            </a:pPr>
            <a:r>
              <a:rPr lang="fr-FR" sz="1800" b="0" dirty="0"/>
              <a:t>« Travail en </a:t>
            </a:r>
            <a:r>
              <a:rPr lang="fr-FR" sz="1800" b="0" u="sng" dirty="0"/>
              <a:t>partenariat avec des patients</a:t>
            </a:r>
            <a:r>
              <a:rPr lang="fr-FR" sz="1800" b="0" dirty="0"/>
              <a:t> de notre centre (…) ce qui apporte des points de vue extérieur et une </a:t>
            </a:r>
            <a:r>
              <a:rPr lang="fr-FR" sz="1800" b="0" u="sng" dirty="0"/>
              <a:t>dynamique supplémentaire</a:t>
            </a:r>
            <a:r>
              <a:rPr lang="fr-FR" sz="1800" b="0" dirty="0"/>
              <a:t> à celle habituelle du centre et un </a:t>
            </a:r>
            <a:r>
              <a:rPr lang="fr-FR" sz="1800" b="0" u="sng" dirty="0"/>
              <a:t>soutien motivationnel</a:t>
            </a:r>
            <a:r>
              <a:rPr lang="fr-FR" sz="1800" b="0" dirty="0"/>
              <a:t> »</a:t>
            </a:r>
          </a:p>
          <a:p>
            <a:pPr marL="753750" indent="-285750">
              <a:buFont typeface="Courier New" panose="02070309020205020404" pitchFamily="49" charset="0"/>
              <a:buChar char="o"/>
            </a:pPr>
            <a:r>
              <a:rPr lang="fr-FR" sz="1800" b="0" dirty="0"/>
              <a:t>« Transformer un projet de recherche sur les parcours en un outil pratique pour améliorer l’organisation des CRCM »</a:t>
            </a:r>
          </a:p>
        </p:txBody>
      </p:sp>
    </p:spTree>
    <p:extLst>
      <p:ext uri="{BB962C8B-B14F-4D97-AF65-F5344CB8AC3E}">
        <p14:creationId xmlns:p14="http://schemas.microsoft.com/office/powerpoint/2010/main" val="35250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81FC2121-C964-738D-DE65-F8C4961D05CB}"/>
              </a:ext>
            </a:extLst>
          </p:cNvPr>
          <p:cNvGrpSpPr/>
          <p:nvPr/>
        </p:nvGrpSpPr>
        <p:grpSpPr>
          <a:xfrm>
            <a:off x="319131" y="2019013"/>
            <a:ext cx="8505738" cy="1620000"/>
            <a:chOff x="323937" y="1865468"/>
            <a:chExt cx="8505738" cy="1620000"/>
          </a:xfrm>
        </p:grpSpPr>
        <p:sp>
          <p:nvSpPr>
            <p:cNvPr id="9" name="Rectangle : coins arrondis 8">
              <a:extLst>
                <a:ext uri="{FF2B5EF4-FFF2-40B4-BE49-F238E27FC236}">
                  <a16:creationId xmlns:a16="http://schemas.microsoft.com/office/drawing/2014/main" id="{E45F0217-07FE-C0D0-CA71-DEA9BE07A8DD}"/>
                </a:ext>
              </a:extLst>
            </p:cNvPr>
            <p:cNvSpPr/>
            <p:nvPr/>
          </p:nvSpPr>
          <p:spPr>
            <a:xfrm>
              <a:off x="323937" y="1865468"/>
              <a:ext cx="2736000" cy="1620000"/>
            </a:xfrm>
            <a:prstGeom prst="roundRect">
              <a:avLst/>
            </a:prstGeom>
            <a:noFill/>
            <a:ln w="28575">
              <a:solidFill>
                <a:srgbClr val="409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40978D"/>
                  </a:solidFill>
                </a:rPr>
                <a:t>POSTURE EXTERIEURE</a:t>
              </a:r>
            </a:p>
            <a:p>
              <a:pPr algn="ctr"/>
              <a:endParaRPr lang="fr-FR" sz="1400" dirty="0">
                <a:solidFill>
                  <a:schemeClr val="tx1"/>
                </a:solidFill>
              </a:endParaRPr>
            </a:p>
            <a:p>
              <a:pPr algn="ctr"/>
              <a:r>
                <a:rPr lang="fr-FR" sz="1400" dirty="0">
                  <a:solidFill>
                    <a:schemeClr val="tx1"/>
                  </a:solidFill>
                </a:rPr>
                <a:t>Observateur</a:t>
              </a:r>
            </a:p>
            <a:p>
              <a:pPr algn="ctr"/>
              <a:r>
                <a:rPr lang="fr-FR" sz="1400" dirty="0">
                  <a:solidFill>
                    <a:schemeClr val="tx1"/>
                  </a:solidFill>
                </a:rPr>
                <a:t>Tiers de confiance</a:t>
              </a:r>
            </a:p>
            <a:p>
              <a:pPr algn="ctr"/>
              <a:r>
                <a:rPr lang="fr-FR" sz="1400" dirty="0">
                  <a:solidFill>
                    <a:schemeClr val="tx1"/>
                  </a:solidFill>
                </a:rPr>
                <a:t>Interface</a:t>
              </a:r>
            </a:p>
          </p:txBody>
        </p:sp>
        <p:sp>
          <p:nvSpPr>
            <p:cNvPr id="10" name="Rectangle : coins arrondis 9">
              <a:extLst>
                <a:ext uri="{FF2B5EF4-FFF2-40B4-BE49-F238E27FC236}">
                  <a16:creationId xmlns:a16="http://schemas.microsoft.com/office/drawing/2014/main" id="{5652F47F-1763-3B1F-5D46-1F3E6FEFA0F3}"/>
                </a:ext>
              </a:extLst>
            </p:cNvPr>
            <p:cNvSpPr/>
            <p:nvPr/>
          </p:nvSpPr>
          <p:spPr>
            <a:xfrm>
              <a:off x="6093675" y="1865468"/>
              <a:ext cx="2736000" cy="16200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70C0"/>
                  </a:solidFill>
                </a:rPr>
                <a:t>APPORTS AU PROJET</a:t>
              </a:r>
            </a:p>
            <a:p>
              <a:pPr algn="ctr"/>
              <a:endParaRPr lang="fr-FR" sz="1400" dirty="0">
                <a:solidFill>
                  <a:schemeClr val="tx1"/>
                </a:solidFill>
              </a:endParaRPr>
            </a:p>
            <a:p>
              <a:pPr algn="ctr"/>
              <a:r>
                <a:rPr lang="fr-FR" sz="1400" dirty="0">
                  <a:solidFill>
                    <a:schemeClr val="tx1"/>
                  </a:solidFill>
                </a:rPr>
                <a:t>Apport d’expérience</a:t>
              </a:r>
            </a:p>
            <a:p>
              <a:pPr algn="ctr"/>
              <a:r>
                <a:rPr lang="fr-FR" sz="1400" dirty="0">
                  <a:solidFill>
                    <a:schemeClr val="tx1"/>
                  </a:solidFill>
                </a:rPr>
                <a:t>Communication patients</a:t>
              </a:r>
            </a:p>
            <a:p>
              <a:pPr algn="ctr"/>
              <a:r>
                <a:rPr lang="fr-FR" sz="1400" dirty="0">
                  <a:solidFill>
                    <a:schemeClr val="tx1"/>
                  </a:solidFill>
                </a:rPr>
                <a:t>Médiateur de la parole patient</a:t>
              </a:r>
            </a:p>
          </p:txBody>
        </p:sp>
        <p:sp>
          <p:nvSpPr>
            <p:cNvPr id="11" name="Rectangle : coins arrondis 10">
              <a:extLst>
                <a:ext uri="{FF2B5EF4-FFF2-40B4-BE49-F238E27FC236}">
                  <a16:creationId xmlns:a16="http://schemas.microsoft.com/office/drawing/2014/main" id="{50A7BBAA-CE61-A9CA-4C69-8063948BF107}"/>
                </a:ext>
              </a:extLst>
            </p:cNvPr>
            <p:cNvSpPr/>
            <p:nvPr/>
          </p:nvSpPr>
          <p:spPr>
            <a:xfrm>
              <a:off x="3208806" y="1865468"/>
              <a:ext cx="2736000" cy="1620000"/>
            </a:xfrm>
            <a:prstGeom prst="roundRect">
              <a:avLst/>
            </a:prstGeom>
            <a:noFill/>
            <a:ln w="28575">
              <a:solidFill>
                <a:srgbClr val="EF7E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EF7E20"/>
                  </a:solidFill>
                </a:rPr>
                <a:t>GARANT DU PROJET</a:t>
              </a:r>
            </a:p>
            <a:p>
              <a:pPr algn="ctr"/>
              <a:endParaRPr lang="fr-FR" sz="1400" dirty="0">
                <a:solidFill>
                  <a:schemeClr val="tx1"/>
                </a:solidFill>
              </a:endParaRPr>
            </a:p>
            <a:p>
              <a:pPr algn="ctr"/>
              <a:r>
                <a:rPr lang="fr-FR" sz="1400" dirty="0">
                  <a:solidFill>
                    <a:schemeClr val="tx1"/>
                  </a:solidFill>
                </a:rPr>
                <a:t>Rassurant</a:t>
              </a:r>
            </a:p>
            <a:p>
              <a:pPr algn="ctr"/>
              <a:r>
                <a:rPr lang="fr-FR" sz="1400" dirty="0">
                  <a:solidFill>
                    <a:schemeClr val="tx1"/>
                  </a:solidFill>
                </a:rPr>
                <a:t>Vigilance</a:t>
              </a:r>
            </a:p>
            <a:p>
              <a:pPr algn="ctr"/>
              <a:r>
                <a:rPr lang="fr-FR" sz="1400" dirty="0">
                  <a:solidFill>
                    <a:schemeClr val="tx1"/>
                  </a:solidFill>
                </a:rPr>
                <a:t>Garde-fou</a:t>
              </a:r>
            </a:p>
          </p:txBody>
        </p:sp>
      </p:grpSp>
      <p:pic>
        <p:nvPicPr>
          <p:cNvPr id="14" name="Image 13">
            <a:extLst>
              <a:ext uri="{FF2B5EF4-FFF2-40B4-BE49-F238E27FC236}">
                <a16:creationId xmlns:a16="http://schemas.microsoft.com/office/drawing/2014/main" id="{2AE286C0-FA3C-8CF0-7002-8FF927D56DCE}"/>
              </a:ext>
            </a:extLst>
          </p:cNvPr>
          <p:cNvPicPr>
            <a:picLocks noChangeAspect="1"/>
          </p:cNvPicPr>
          <p:nvPr/>
        </p:nvPicPr>
        <p:blipFill>
          <a:blip r:embed="rId3"/>
          <a:stretch>
            <a:fillRect/>
          </a:stretch>
        </p:blipFill>
        <p:spPr>
          <a:xfrm>
            <a:off x="4082585" y="566413"/>
            <a:ext cx="978830" cy="357336"/>
          </a:xfrm>
          <a:prstGeom prst="rect">
            <a:avLst/>
          </a:prstGeom>
        </p:spPr>
      </p:pic>
      <p:sp>
        <p:nvSpPr>
          <p:cNvPr id="2" name="Titre 1">
            <a:extLst>
              <a:ext uri="{FF2B5EF4-FFF2-40B4-BE49-F238E27FC236}">
                <a16:creationId xmlns:a16="http://schemas.microsoft.com/office/drawing/2014/main" id="{567A04A0-BF5C-CE20-2874-05D4AF71A261}"/>
              </a:ext>
            </a:extLst>
          </p:cNvPr>
          <p:cNvSpPr txBox="1">
            <a:spLocks/>
          </p:cNvSpPr>
          <p:nvPr/>
        </p:nvSpPr>
        <p:spPr>
          <a:xfrm>
            <a:off x="153748" y="438050"/>
            <a:ext cx="8836503" cy="614063"/>
          </a:xfrm>
          <a:prstGeom prst="rect">
            <a:avLst/>
          </a:prstGeom>
        </p:spPr>
        <p:txBody>
          <a:bodyPr vert="horz" lIns="0" tIns="0" rIns="0" bIns="0" rtlCol="0" anchor="ctr" anchorCtr="0">
            <a:noAutofit/>
          </a:bodyPr>
          <a:lstStyle>
            <a:lvl1pPr algn="l" defTabSz="685800" rtl="0" eaLnBrk="1" fontAlgn="b" latinLnBrk="0" hangingPunct="1">
              <a:lnSpc>
                <a:spcPct val="80000"/>
              </a:lnSpc>
              <a:spcBef>
                <a:spcPct val="0"/>
              </a:spcBef>
              <a:buNone/>
              <a:defRPr sz="3300" kern="1200">
                <a:solidFill>
                  <a:schemeClr val="tx1"/>
                </a:solidFill>
                <a:latin typeface="+mj-lt"/>
                <a:ea typeface="+mj-ea"/>
                <a:cs typeface="+mj-cs"/>
              </a:defRPr>
            </a:lvl1pPr>
          </a:lstStyle>
          <a:p>
            <a:r>
              <a:rPr lang="fr-FR" dirty="0"/>
              <a:t>Le Tiers-veilleur</a:t>
            </a:r>
          </a:p>
        </p:txBody>
      </p:sp>
      <p:sp>
        <p:nvSpPr>
          <p:cNvPr id="4" name="ZoneTexte 3">
            <a:extLst>
              <a:ext uri="{FF2B5EF4-FFF2-40B4-BE49-F238E27FC236}">
                <a16:creationId xmlns:a16="http://schemas.microsoft.com/office/drawing/2014/main" id="{F53FB47F-2BD4-01F0-B39E-38B5B8163840}"/>
              </a:ext>
            </a:extLst>
          </p:cNvPr>
          <p:cNvSpPr txBox="1"/>
          <p:nvPr/>
        </p:nvSpPr>
        <p:spPr>
          <a:xfrm>
            <a:off x="298800" y="1339200"/>
            <a:ext cx="8624492" cy="400110"/>
          </a:xfrm>
          <a:prstGeom prst="rect">
            <a:avLst/>
          </a:prstGeom>
          <a:noFill/>
        </p:spPr>
        <p:txBody>
          <a:bodyPr wrap="square" anchor="ctr">
            <a:spAutoFit/>
          </a:bodyPr>
          <a:lstStyle/>
          <a:p>
            <a:pPr marL="285750" indent="-285750">
              <a:buFont typeface="Arial" panose="020B0604020202020204" pitchFamily="34" charset="0"/>
              <a:buChar char="•"/>
            </a:pPr>
            <a:r>
              <a:rPr lang="fr-FR" sz="2000" b="1" dirty="0"/>
              <a:t>PARTENAIRE REQUIS ET FINANCÉ DANS L’AAP ANR</a:t>
            </a:r>
          </a:p>
        </p:txBody>
      </p:sp>
      <p:sp>
        <p:nvSpPr>
          <p:cNvPr id="5" name="ZoneTexte 4">
            <a:extLst>
              <a:ext uri="{FF2B5EF4-FFF2-40B4-BE49-F238E27FC236}">
                <a16:creationId xmlns:a16="http://schemas.microsoft.com/office/drawing/2014/main" id="{5DB31AC5-D972-E58C-6B55-DCE1D8068958}"/>
              </a:ext>
            </a:extLst>
          </p:cNvPr>
          <p:cNvSpPr txBox="1"/>
          <p:nvPr/>
        </p:nvSpPr>
        <p:spPr>
          <a:xfrm>
            <a:off x="298800" y="3918717"/>
            <a:ext cx="8624492" cy="400110"/>
          </a:xfrm>
          <a:prstGeom prst="rect">
            <a:avLst/>
          </a:prstGeom>
          <a:noFill/>
        </p:spPr>
        <p:txBody>
          <a:bodyPr wrap="square" anchor="ctr">
            <a:spAutoFit/>
          </a:bodyPr>
          <a:lstStyle/>
          <a:p>
            <a:pPr marL="285750" indent="-285750">
              <a:buFont typeface="Arial" panose="020B0604020202020204" pitchFamily="34" charset="0"/>
              <a:buChar char="•"/>
            </a:pPr>
            <a:r>
              <a:rPr lang="fr-FR" sz="2000" b="1" dirty="0"/>
              <a:t>RÔLE ÉVOLUTIF ET CROISSANT</a:t>
            </a:r>
          </a:p>
        </p:txBody>
      </p:sp>
    </p:spTree>
    <p:extLst>
      <p:ext uri="{BB962C8B-B14F-4D97-AF65-F5344CB8AC3E}">
        <p14:creationId xmlns:p14="http://schemas.microsoft.com/office/powerpoint/2010/main" val="38055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1602</TotalTime>
  <Words>872</Words>
  <Application>Microsoft Office PowerPoint</Application>
  <PresentationFormat>Affichage à l'écran (16:9)</PresentationFormat>
  <Paragraphs>125</Paragraphs>
  <Slides>12</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Aptos</vt:lpstr>
      <vt:lpstr>Arial</vt:lpstr>
      <vt:lpstr>Calibri</vt:lpstr>
      <vt:lpstr>Calibri Light</vt:lpstr>
      <vt:lpstr>Courier New</vt:lpstr>
      <vt:lpstr>Symbol</vt:lpstr>
      <vt:lpstr>Thème Office</vt:lpstr>
      <vt:lpstr>Présentation PowerPoint</vt:lpstr>
      <vt:lpstr>129 - ExPaParM-ACTION, une recherche-action participative sur l'EXpérience PAtient des PARcours Mucoviscidose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Berndt</dc:creator>
  <cp:lastModifiedBy>Magali CONESA DUCROS</cp:lastModifiedBy>
  <cp:revision>210</cp:revision>
  <dcterms:created xsi:type="dcterms:W3CDTF">2019-06-12T16:05:48Z</dcterms:created>
  <dcterms:modified xsi:type="dcterms:W3CDTF">2024-09-20T09:03:04Z</dcterms:modified>
</cp:coreProperties>
</file>